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66" r:id="rId4"/>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880"/>
        <p:guide pos="162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46bf4dd750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commençant</a:t>
            </a:r>
            <a:r>
              <a:rPr lang="en-US"/>
              <a:t> par la france qui est </a:t>
            </a:r>
            <a:r>
              <a:rPr lang="en-US"/>
              <a:t>très</a:t>
            </a:r>
            <a:r>
              <a:rPr lang="en-US"/>
              <a:t> avancé dans ce sujet, API-AGRO </a:t>
            </a:r>
            <a:r>
              <a:rPr lang="en-US" sz="1300">
                <a:latin typeface="Times New Roman"/>
                <a:ea typeface="Times New Roman"/>
                <a:cs typeface="Times New Roman"/>
                <a:sym typeface="Times New Roman"/>
              </a:rPr>
              <a:t>est une plateforme française d’open data sur l’agriculture.</a:t>
            </a:r>
            <a:endParaRPr/>
          </a:p>
          <a:p>
            <a:pPr indent="0" lvl="0" marL="0" rtl="0" algn="l">
              <a:spcBef>
                <a:spcPts val="0"/>
              </a:spcBef>
              <a:spcAft>
                <a:spcPts val="0"/>
              </a:spcAft>
              <a:buNone/>
            </a:pPr>
            <a:r>
              <a:rPr lang="en-US"/>
              <a:t>mis à disposition  des nombreuses données telles que …..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L’équipe lauréate a été récompensée d’un prix de 5000€ pour avoir réalisé une application de traçabilité des produits phytosanitaires à partir d’une appli smartphone qui permet de scanner simplement un bidon sur son code barre et transmettre automatiquement les données dans le logiciel parcellaire des fermes.</a:t>
            </a:r>
            <a:endParaRPr/>
          </a:p>
        </p:txBody>
      </p:sp>
      <p:sp>
        <p:nvSpPr>
          <p:cNvPr id="336" name="Google Shape;336;g46bf4dd750_3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46bf4dd750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46bf4dd750_3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46bf4dd750_3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46bf4dd750_3_6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46c242a19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rgbClr val="212121"/>
                </a:solidFill>
                <a:highlight>
                  <a:srgbClr val="FFFFFF"/>
                </a:highlight>
              </a:rPr>
              <a:t>Il est souvent difficile pour les agriculteurs d’accéder aux informations essentielles qui affectent leur culture telles que les hauts et les bas de température, l’humidité et les précipitations, en particulier dans les zones avec un accès Internet bas. </a:t>
            </a:r>
            <a:endParaRPr>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solidFill>
                  <a:srgbClr val="212121"/>
                </a:solidFill>
                <a:highlight>
                  <a:srgbClr val="FFFFFF"/>
                </a:highlight>
              </a:rPr>
              <a:t> Grâce à sa base de données mondiale, Weather Terrain, </a:t>
            </a:r>
            <a:r>
              <a:rPr b="1" lang="en-US">
                <a:solidFill>
                  <a:srgbClr val="212121"/>
                </a:solidFill>
                <a:highlight>
                  <a:srgbClr val="FFFFFF"/>
                </a:highlight>
              </a:rPr>
              <a:t>AWhere </a:t>
            </a:r>
            <a:r>
              <a:rPr lang="en-US">
                <a:solidFill>
                  <a:srgbClr val="212121"/>
                </a:solidFill>
                <a:highlight>
                  <a:srgbClr val="FFFFFF"/>
                </a:highlight>
              </a:rPr>
              <a:t>combine observations, modèles de prévision et archives historiques du monde entier et les réduits au niveau du champ, aidant les agriculteurs à mieux prévoir et planifier leurs activités.</a:t>
            </a:r>
            <a:br>
              <a:rPr lang="en-US">
                <a:solidFill>
                  <a:srgbClr val="212121"/>
                </a:solidFill>
                <a:highlight>
                  <a:srgbClr val="FFFFFF"/>
                </a:highlight>
              </a:rPr>
            </a:br>
            <a:r>
              <a:rPr lang="en-US">
                <a:solidFill>
                  <a:srgbClr val="212121"/>
                </a:solidFill>
                <a:highlight>
                  <a:srgbClr val="FFFFFF"/>
                </a:highlight>
              </a:rPr>
              <a:t>De nombreux agriculteurs, en particulier dans les pays en développement, utilisent le téléphone mobile (plutôt que ordinateurs) comme principal outil de communication. Dans cet esprit, un groupe du Ghana a collaboré avec AWhere pour développer une application au-dessus de l’API ouverte de Weather Terrain afin de rendre leurs données riches accessibles via les téléphones mobiles. Les informations météo étaient transformé en un simple service de messagerie SMS, qui utilise des mots-clés de base (par exemple,partiellement ensoleillé, partiellement nuageux, venteux) et des images.</a:t>
            </a:r>
            <a:endParaRPr>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solidFill>
                  <a:srgbClr val="212121"/>
                </a:solidFill>
                <a:highlight>
                  <a:srgbClr val="FFFFFF"/>
                </a:highlight>
              </a:rPr>
              <a:t> Les agriculteurs peuvent maintenant accéder à la météo informations à faible coût pour les aider à prendre des décisions concernant la culture.</a:t>
            </a:r>
            <a:endParaRPr>
              <a:solidFill>
                <a:srgbClr val="212121"/>
              </a:solidFill>
              <a:highlight>
                <a:srgbClr val="FFFFFF"/>
              </a:highlight>
            </a:endParaRPr>
          </a:p>
          <a:p>
            <a:pPr indent="0" lvl="0" marL="0" rtl="0" algn="l">
              <a:spcBef>
                <a:spcPts val="0"/>
              </a:spcBef>
              <a:spcAft>
                <a:spcPts val="0"/>
              </a:spcAft>
              <a:buNone/>
            </a:pPr>
            <a:r>
              <a:t/>
            </a:r>
            <a:endParaRPr/>
          </a:p>
        </p:txBody>
      </p:sp>
      <p:sp>
        <p:nvSpPr>
          <p:cNvPr id="369" name="Google Shape;369;g46c242a195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46c5ba50a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rgbClr val="212121"/>
                </a:solidFill>
                <a:highlight>
                  <a:srgbClr val="FFFFFF"/>
                </a:highlight>
              </a:rPr>
              <a:t>Le projet Rain for Africa (</a:t>
            </a:r>
            <a:r>
              <a:rPr b="1" lang="en-US">
                <a:solidFill>
                  <a:srgbClr val="212121"/>
                </a:solidFill>
                <a:highlight>
                  <a:srgbClr val="FFFFFF"/>
                </a:highlight>
              </a:rPr>
              <a:t>R4A</a:t>
            </a:r>
            <a:r>
              <a:rPr lang="en-US">
                <a:solidFill>
                  <a:srgbClr val="212121"/>
                </a:solidFill>
                <a:highlight>
                  <a:srgbClr val="FFFFFF"/>
                </a:highlight>
              </a:rPr>
              <a:t>) apporte une contribution significative à la responsabilisation des acteurs les plus importants de la chaîne de production alimentaire: les agriculteurs.</a:t>
            </a:r>
            <a:endParaRPr>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solidFill>
                  <a:srgbClr val="212121"/>
                </a:solidFill>
                <a:highlight>
                  <a:srgbClr val="FFFFFF"/>
                </a:highlight>
              </a:rPr>
              <a:t> Le projet vise à fournir aux producteurs de denrées alimentaires des informations utiles au bon moment pour améliorer durablement la quantité et la qualité de la production alimentaire et pour atténuer l'insécurité alimentaire locale. Les informations issues de la surveillance, des observations de la Terre avec des satellites, des données géographiques et de la modélisation sont utilisées, ainsi que des informations détaillées sur les systèmes d'exploitation afin de fournir des conseils agricoles sur un site spécifique, et sont mises à jour quotidiennement. Celui-ci sera accessible via le Web et les technologies mobiles (ordinateurs, téléphones cellulaires et tablettes) afin de permettre de meilleurs rendements et une utilisation plus efficace des semences, de l’eau, des pesticides et des engrais. </a:t>
            </a:r>
            <a:endParaRPr>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solidFill>
                  <a:srgbClr val="212121"/>
                </a:solidFill>
                <a:highlight>
                  <a:srgbClr val="FFFFFF"/>
                </a:highlight>
              </a:rPr>
              <a:t>R4A utilise un portail comme point d'accès unique pour toutes les informations météorologiques historiques, actuelles et prévisionnelles en Afrique.</a:t>
            </a:r>
            <a:endParaRPr>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solidFill>
                  <a:srgbClr val="212121"/>
                </a:solidFill>
                <a:highlight>
                  <a:srgbClr val="FFFFFF"/>
                </a:highlight>
              </a:rPr>
              <a:t> Le portail est alimenté par des flux de données opérationnels constants via des connexions directes à de nombreuses sources de données météorologiques telles que des radars météorologiques, des satellites et des stations météorologiques automatiques.</a:t>
            </a:r>
            <a:endParaRPr>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solidFill>
                  <a:srgbClr val="212121"/>
                </a:solidFill>
                <a:highlight>
                  <a:srgbClr val="FFFFFF"/>
                </a:highlight>
              </a:rPr>
              <a:t> Des applications utilisant des données météorologiques intégrées aux connaissances agricoles spécialisées ont été développées à des prix abordables pour les agriculteurs, les prestataires de services et d’autres clients potentiels. Elles sont également disponibles pour les services météorologiques nationaux en Afrique australe.</a:t>
            </a:r>
            <a:endParaRPr/>
          </a:p>
        </p:txBody>
      </p:sp>
      <p:sp>
        <p:nvSpPr>
          <p:cNvPr id="380" name="Google Shape;380;g46c5ba50a9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46c242a19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46c242a195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46c242a19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46c242a195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46c242a19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50">
                <a:solidFill>
                  <a:srgbClr val="505050"/>
                </a:solidFill>
                <a:highlight>
                  <a:srgbClr val="FFFFFF"/>
                </a:highlight>
              </a:rPr>
              <a:t>la météo favorise l’apparition de maladies ou de ravageurs</a:t>
            </a:r>
            <a:endParaRPr/>
          </a:p>
          <a:p>
            <a:pPr indent="0" lvl="0" marL="0" rtl="0" algn="l">
              <a:spcBef>
                <a:spcPts val="0"/>
              </a:spcBef>
              <a:spcAft>
                <a:spcPts val="0"/>
              </a:spcAft>
              <a:buNone/>
            </a:pPr>
            <a:r>
              <a:t/>
            </a:r>
            <a:endParaRPr/>
          </a:p>
        </p:txBody>
      </p:sp>
      <p:sp>
        <p:nvSpPr>
          <p:cNvPr id="415" name="Google Shape;415;g46c242a195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46c242a19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46c242a195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4448c12533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4448c1253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46bf4dd750_3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46bf4dd750_3_5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4448c12533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4448c1253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4448c12533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4448c1253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46c5ba50a9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46c5ba50a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448c1253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 voit que le risque de faim est toujours présent dans le monde et surtout en Afrique ou certains pays atteignent  plus de 35% de risque de faim </a:t>
            </a:r>
            <a:endParaRPr/>
          </a:p>
        </p:txBody>
      </p:sp>
      <p:sp>
        <p:nvSpPr>
          <p:cNvPr id="247" name="Google Shape;247;g4448c12533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4448c12533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4448c1253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pour bien montrer l’importance de l’agriculture en Afrique , en voit clairement que en france represente que 2% du PIBen 2017 par contre en afrique ..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46bf4dd750_3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46bf4dd750_3_6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pourquoi l’open data peut aider l’agriculture?</a:t>
            </a:r>
            <a:endParaRPr/>
          </a:p>
          <a:p>
            <a:pPr indent="0" lvl="0" marL="0" rtl="0" algn="just">
              <a:spcBef>
                <a:spcPts val="0"/>
              </a:spcBef>
              <a:spcAft>
                <a:spcPts val="0"/>
              </a:spcAft>
              <a:buClr>
                <a:schemeClr val="dk1"/>
              </a:buClr>
              <a:buSzPts val="1100"/>
              <a:buFont typeface="Arial"/>
              <a:buNone/>
            </a:pPr>
            <a:r>
              <a:rPr lang="en-US" sz="1400">
                <a:solidFill>
                  <a:schemeClr val="dk1"/>
                </a:solidFill>
              </a:rPr>
              <a:t>Il est donc urgent de développer l’open data.</a:t>
            </a:r>
            <a:endParaRPr/>
          </a:p>
        </p:txBody>
      </p:sp>
      <p:sp>
        <p:nvSpPr>
          <p:cNvPr id="306" name="Google Shape;30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6bf4dd75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g46bf4dd750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Slide layout">
  <p:cSld name="Cover Slide layout">
    <p:spTree>
      <p:nvGrpSpPr>
        <p:cNvPr id="7" name="Shape 7"/>
        <p:cNvGrpSpPr/>
        <p:nvPr/>
      </p:nvGrpSpPr>
      <p:grpSpPr>
        <a:xfrm>
          <a:off x="0" y="0"/>
          <a:ext cx="0" cy="0"/>
          <a:chOff x="0" y="0"/>
          <a:chExt cx="0" cy="0"/>
        </a:xfrm>
      </p:grpSpPr>
      <p:sp>
        <p:nvSpPr>
          <p:cNvPr id="8" name="Google Shape;8;p2"/>
          <p:cNvSpPr txBox="1"/>
          <p:nvPr>
            <p:ph idx="1" type="body"/>
          </p:nvPr>
        </p:nvSpPr>
        <p:spPr>
          <a:xfrm>
            <a:off x="0" y="3723878"/>
            <a:ext cx="9144000" cy="517545"/>
          </a:xfrm>
          <a:prstGeom prst="rect">
            <a:avLst/>
          </a:prstGeom>
          <a:noFill/>
          <a:ln>
            <a:noFill/>
          </a:ln>
        </p:spPr>
        <p:txBody>
          <a:bodyPr anchorCtr="0" anchor="ctr" bIns="45700" lIns="91425" spcFirstLastPara="1" rIns="91425" wrap="square" tIns="45700"/>
          <a:lstStyle>
            <a:lvl1pPr indent="-228600" lvl="0" marL="457200" marR="0" rtl="0" algn="ctr">
              <a:lnSpc>
                <a:spcPct val="100000"/>
              </a:lnSpc>
              <a:spcBef>
                <a:spcPts val="72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2"/>
          <p:cNvSpPr txBox="1"/>
          <p:nvPr>
            <p:ph idx="2" type="body"/>
          </p:nvPr>
        </p:nvSpPr>
        <p:spPr>
          <a:xfrm>
            <a:off x="-148" y="4241422"/>
            <a:ext cx="9144000" cy="432048"/>
          </a:xfrm>
          <a:prstGeom prst="rect">
            <a:avLst/>
          </a:prstGeom>
          <a:noFill/>
          <a:ln>
            <a:noFill/>
          </a:ln>
        </p:spPr>
        <p:txBody>
          <a:bodyPr anchorCtr="0" anchor="ctr" bIns="45700" lIns="91425" spcFirstLastPara="1" rIns="91425" wrap="square" tIns="45700"/>
          <a:lstStyle>
            <a:lvl1pPr indent="-228600" lvl="0" marL="457200" marR="0" rtl="0" algn="ctr">
              <a:lnSpc>
                <a:spcPct val="100000"/>
              </a:lnSpc>
              <a:spcBef>
                <a:spcPts val="28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G:\002-KIMS BUSINESS\007-02-Googleslidesppt\02-GSppt-Contents-Kim\20170429\07-\item01.png" id="10" name="Google Shape;10;p2"/>
          <p:cNvPicPr preferRelativeResize="0"/>
          <p:nvPr/>
        </p:nvPicPr>
        <p:blipFill rotWithShape="1">
          <a:blip r:embed="rId2">
            <a:alphaModFix/>
          </a:blip>
          <a:srcRect b="0" l="0" r="0" t="0"/>
          <a:stretch/>
        </p:blipFill>
        <p:spPr>
          <a:xfrm>
            <a:off x="1397442" y="310690"/>
            <a:ext cx="6414918" cy="3254542"/>
          </a:xfrm>
          <a:prstGeom prst="rect">
            <a:avLst/>
          </a:prstGeom>
          <a:noFill/>
          <a:ln>
            <a:noFill/>
          </a:ln>
        </p:spPr>
      </p:pic>
      <p:grpSp>
        <p:nvGrpSpPr>
          <p:cNvPr id="11" name="Google Shape;11;p2"/>
          <p:cNvGrpSpPr/>
          <p:nvPr/>
        </p:nvGrpSpPr>
        <p:grpSpPr>
          <a:xfrm>
            <a:off x="2366" y="5048249"/>
            <a:ext cx="9141635" cy="105933"/>
            <a:chOff x="2267744" y="4865360"/>
            <a:chExt cx="8064896" cy="154663"/>
          </a:xfrm>
        </p:grpSpPr>
        <p:sp>
          <p:nvSpPr>
            <p:cNvPr id="12" name="Google Shape;12;p2"/>
            <p:cNvSpPr/>
            <p:nvPr/>
          </p:nvSpPr>
          <p:spPr>
            <a:xfrm>
              <a:off x="2267744" y="4872209"/>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 name="Google Shape;13;p2"/>
            <p:cNvSpPr/>
            <p:nvPr/>
          </p:nvSpPr>
          <p:spPr>
            <a:xfrm>
              <a:off x="2771800" y="4872088"/>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 name="Google Shape;14;p2"/>
            <p:cNvSpPr/>
            <p:nvPr/>
          </p:nvSpPr>
          <p:spPr>
            <a:xfrm>
              <a:off x="3275856" y="4870431"/>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 name="Google Shape;15;p2"/>
            <p:cNvSpPr/>
            <p:nvPr/>
          </p:nvSpPr>
          <p:spPr>
            <a:xfrm>
              <a:off x="3779912" y="4870310"/>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 name="Google Shape;16;p2"/>
            <p:cNvSpPr/>
            <p:nvPr/>
          </p:nvSpPr>
          <p:spPr>
            <a:xfrm>
              <a:off x="4283968" y="4868845"/>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 name="Google Shape;17;p2"/>
            <p:cNvSpPr/>
            <p:nvPr/>
          </p:nvSpPr>
          <p:spPr>
            <a:xfrm>
              <a:off x="4788024" y="4868724"/>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 name="Google Shape;18;p2"/>
            <p:cNvSpPr/>
            <p:nvPr/>
          </p:nvSpPr>
          <p:spPr>
            <a:xfrm>
              <a:off x="5292080" y="4867067"/>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 name="Google Shape;19;p2"/>
            <p:cNvSpPr/>
            <p:nvPr/>
          </p:nvSpPr>
          <p:spPr>
            <a:xfrm>
              <a:off x="5796136" y="4866946"/>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 name="Google Shape;20;p2"/>
            <p:cNvSpPr/>
            <p:nvPr/>
          </p:nvSpPr>
          <p:spPr>
            <a:xfrm>
              <a:off x="6300192" y="4868845"/>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1" name="Google Shape;21;p2"/>
            <p:cNvSpPr/>
            <p:nvPr/>
          </p:nvSpPr>
          <p:spPr>
            <a:xfrm>
              <a:off x="6804248" y="4868724"/>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 name="Google Shape;22;p2"/>
            <p:cNvSpPr/>
            <p:nvPr/>
          </p:nvSpPr>
          <p:spPr>
            <a:xfrm>
              <a:off x="7308304" y="4867067"/>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 name="Google Shape;23;p2"/>
            <p:cNvSpPr/>
            <p:nvPr/>
          </p:nvSpPr>
          <p:spPr>
            <a:xfrm>
              <a:off x="7812360" y="4866946"/>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 name="Google Shape;24;p2"/>
            <p:cNvSpPr/>
            <p:nvPr/>
          </p:nvSpPr>
          <p:spPr>
            <a:xfrm>
              <a:off x="8316416" y="4865481"/>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5" name="Google Shape;25;p2"/>
            <p:cNvSpPr/>
            <p:nvPr/>
          </p:nvSpPr>
          <p:spPr>
            <a:xfrm>
              <a:off x="8820472" y="4865360"/>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6" name="Google Shape;26;p2"/>
            <p:cNvSpPr/>
            <p:nvPr/>
          </p:nvSpPr>
          <p:spPr>
            <a:xfrm>
              <a:off x="9324528" y="4871445"/>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7" name="Google Shape;27;p2"/>
            <p:cNvSpPr/>
            <p:nvPr/>
          </p:nvSpPr>
          <p:spPr>
            <a:xfrm>
              <a:off x="9828584" y="4871324"/>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
        <p:nvSpPr>
          <p:cNvPr id="28" name="Google Shape;28;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Images and Contents Layout">
  <p:cSld name="8_Images and Contents Layout">
    <p:spTree>
      <p:nvGrpSpPr>
        <p:cNvPr id="136" name="Shape 136"/>
        <p:cNvGrpSpPr/>
        <p:nvPr/>
      </p:nvGrpSpPr>
      <p:grpSpPr>
        <a:xfrm>
          <a:off x="0" y="0"/>
          <a:ext cx="0" cy="0"/>
          <a:chOff x="0" y="0"/>
          <a:chExt cx="0" cy="0"/>
        </a:xfrm>
      </p:grpSpPr>
      <p:sp>
        <p:nvSpPr>
          <p:cNvPr id="137" name="Google Shape;137;p12"/>
          <p:cNvSpPr/>
          <p:nvPr/>
        </p:nvSpPr>
        <p:spPr>
          <a:xfrm>
            <a:off x="3491880" y="2571750"/>
            <a:ext cx="2160240" cy="257175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200">
              <a:solidFill>
                <a:srgbClr val="3F3F3F"/>
              </a:solidFill>
              <a:latin typeface="Arial"/>
              <a:ea typeface="Arial"/>
              <a:cs typeface="Arial"/>
              <a:sym typeface="Arial"/>
            </a:endParaRPr>
          </a:p>
        </p:txBody>
      </p:sp>
      <p:sp>
        <p:nvSpPr>
          <p:cNvPr id="138" name="Google Shape;138;p12"/>
          <p:cNvSpPr/>
          <p:nvPr>
            <p:ph idx="2" type="pic"/>
          </p:nvPr>
        </p:nvSpPr>
        <p:spPr>
          <a:xfrm>
            <a:off x="5652120" y="2571750"/>
            <a:ext cx="3491880" cy="2571750"/>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39" name="Google Shape;139;p12"/>
          <p:cNvSpPr/>
          <p:nvPr>
            <p:ph idx="3" type="pic"/>
          </p:nvPr>
        </p:nvSpPr>
        <p:spPr>
          <a:xfrm>
            <a:off x="0" y="2561481"/>
            <a:ext cx="1740797" cy="1296144"/>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40" name="Google Shape;140;p12"/>
          <p:cNvSpPr/>
          <p:nvPr>
            <p:ph idx="4" type="pic"/>
          </p:nvPr>
        </p:nvSpPr>
        <p:spPr>
          <a:xfrm>
            <a:off x="1739834" y="2561481"/>
            <a:ext cx="1752046" cy="1296144"/>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41" name="Google Shape;141;p12"/>
          <p:cNvSpPr/>
          <p:nvPr>
            <p:ph idx="5" type="pic"/>
          </p:nvPr>
        </p:nvSpPr>
        <p:spPr>
          <a:xfrm>
            <a:off x="0" y="3857625"/>
            <a:ext cx="3491880" cy="1296144"/>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42" name="Google Shape;142;p12"/>
          <p:cNvSpPr/>
          <p:nvPr>
            <p:ph idx="6" type="pic"/>
          </p:nvPr>
        </p:nvSpPr>
        <p:spPr>
          <a:xfrm>
            <a:off x="0" y="0"/>
            <a:ext cx="4572000" cy="2571750"/>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43" name="Google Shape;143;p12"/>
          <p:cNvSpPr/>
          <p:nvPr>
            <p:ph idx="7" type="pic"/>
          </p:nvPr>
        </p:nvSpPr>
        <p:spPr>
          <a:xfrm>
            <a:off x="4572000" y="0"/>
            <a:ext cx="4572000" cy="2571750"/>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44" name="Google Shape;144;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Images and Contents Layout">
  <p:cSld name="5_Images and Contents Layout">
    <p:spTree>
      <p:nvGrpSpPr>
        <p:cNvPr id="145" name="Shape 145"/>
        <p:cNvGrpSpPr/>
        <p:nvPr/>
      </p:nvGrpSpPr>
      <p:grpSpPr>
        <a:xfrm>
          <a:off x="0" y="0"/>
          <a:ext cx="0" cy="0"/>
          <a:chOff x="0" y="0"/>
          <a:chExt cx="0" cy="0"/>
        </a:xfrm>
      </p:grpSpPr>
      <p:sp>
        <p:nvSpPr>
          <p:cNvPr id="146" name="Google Shape;146;p13"/>
          <p:cNvSpPr/>
          <p:nvPr>
            <p:ph idx="2" type="pic"/>
          </p:nvPr>
        </p:nvSpPr>
        <p:spPr>
          <a:xfrm>
            <a:off x="3923928" y="0"/>
            <a:ext cx="5220072" cy="3147814"/>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47" name="Google Shape;147;p13"/>
          <p:cNvSpPr/>
          <p:nvPr>
            <p:ph idx="3" type="pic"/>
          </p:nvPr>
        </p:nvSpPr>
        <p:spPr>
          <a:xfrm>
            <a:off x="611560" y="2787774"/>
            <a:ext cx="2880320" cy="2016224"/>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48" name="Google Shape;148;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Basic Layout">
  <p:cSld name="3_Basic Layout">
    <p:bg>
      <p:bgPr>
        <a:gradFill>
          <a:gsLst>
            <a:gs pos="0">
              <a:schemeClr val="lt1"/>
            </a:gs>
            <a:gs pos="100000">
              <a:srgbClr val="E5EEE0">
                <a:alpha val="0"/>
              </a:srgbClr>
            </a:gs>
          </a:gsLst>
          <a:lin ang="5400000" scaled="0"/>
        </a:gradFill>
      </p:bgPr>
    </p:bg>
    <p:spTree>
      <p:nvGrpSpPr>
        <p:cNvPr id="149" name="Shape 149"/>
        <p:cNvGrpSpPr/>
        <p:nvPr/>
      </p:nvGrpSpPr>
      <p:grpSpPr>
        <a:xfrm>
          <a:off x="0" y="0"/>
          <a:ext cx="0" cy="0"/>
          <a:chOff x="0" y="0"/>
          <a:chExt cx="0" cy="0"/>
        </a:xfrm>
      </p:grpSpPr>
      <p:sp>
        <p:nvSpPr>
          <p:cNvPr id="150" name="Google Shape;150;p14"/>
          <p:cNvSpPr txBox="1"/>
          <p:nvPr>
            <p:ph idx="1" type="body"/>
          </p:nvPr>
        </p:nvSpPr>
        <p:spPr>
          <a:xfrm>
            <a:off x="0" y="123478"/>
            <a:ext cx="9144000" cy="576064"/>
          </a:xfrm>
          <a:prstGeom prst="rect">
            <a:avLst/>
          </a:prstGeom>
          <a:noFill/>
          <a:ln>
            <a:noFill/>
          </a:ln>
        </p:spPr>
        <p:txBody>
          <a:bodyPr anchorCtr="0" anchor="ctr" bIns="45700" lIns="91425" spcFirstLastPara="1" rIns="91425" wrap="square" tIns="45700"/>
          <a:lstStyle>
            <a:lvl1pPr indent="-228600" lvl="0" marL="457200" marR="0" rtl="0" algn="ctr">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1" name="Google Shape;151;p14"/>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lstStyle>
            <a:lvl1pPr indent="-228600" lvl="0" marL="457200" marR="0" rtl="0" algn="ctr">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2" name="Google Shape;152;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3F3F3F"/>
                </a:solidFill>
              </a:defRPr>
            </a:lvl1pPr>
            <a:lvl2pPr lvl="1">
              <a:buNone/>
              <a:defRPr>
                <a:solidFill>
                  <a:srgbClr val="3F3F3F"/>
                </a:solidFill>
              </a:defRPr>
            </a:lvl2pPr>
            <a:lvl3pPr lvl="2">
              <a:buNone/>
              <a:defRPr>
                <a:solidFill>
                  <a:srgbClr val="3F3F3F"/>
                </a:solidFill>
              </a:defRPr>
            </a:lvl3pPr>
            <a:lvl4pPr lvl="3">
              <a:buNone/>
              <a:defRPr>
                <a:solidFill>
                  <a:srgbClr val="3F3F3F"/>
                </a:solidFill>
              </a:defRPr>
            </a:lvl4pPr>
            <a:lvl5pPr lvl="4">
              <a:buNone/>
              <a:defRPr>
                <a:solidFill>
                  <a:srgbClr val="3F3F3F"/>
                </a:solidFill>
              </a:defRPr>
            </a:lvl5pPr>
            <a:lvl6pPr lvl="5">
              <a:buNone/>
              <a:defRPr>
                <a:solidFill>
                  <a:srgbClr val="3F3F3F"/>
                </a:solidFill>
              </a:defRPr>
            </a:lvl6pPr>
            <a:lvl7pPr lvl="6">
              <a:buNone/>
              <a:defRPr>
                <a:solidFill>
                  <a:srgbClr val="3F3F3F"/>
                </a:solidFill>
              </a:defRPr>
            </a:lvl7pPr>
            <a:lvl8pPr lvl="7">
              <a:buNone/>
              <a:defRPr>
                <a:solidFill>
                  <a:srgbClr val="3F3F3F"/>
                </a:solidFill>
              </a:defRPr>
            </a:lvl8pPr>
            <a:lvl9pPr lvl="8">
              <a:buNone/>
              <a:defRPr>
                <a:solidFill>
                  <a:srgbClr val="3F3F3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Images and Contents Layout">
  <p:cSld name="7_Images and Contents Layout">
    <p:spTree>
      <p:nvGrpSpPr>
        <p:cNvPr id="153" name="Shape 153"/>
        <p:cNvGrpSpPr/>
        <p:nvPr/>
      </p:nvGrpSpPr>
      <p:grpSpPr>
        <a:xfrm>
          <a:off x="0" y="0"/>
          <a:ext cx="0" cy="0"/>
          <a:chOff x="0" y="0"/>
          <a:chExt cx="0" cy="0"/>
        </a:xfrm>
      </p:grpSpPr>
      <p:sp>
        <p:nvSpPr>
          <p:cNvPr id="154" name="Google Shape;154;p15"/>
          <p:cNvSpPr/>
          <p:nvPr>
            <p:ph idx="2" type="pic"/>
          </p:nvPr>
        </p:nvSpPr>
        <p:spPr>
          <a:xfrm>
            <a:off x="0" y="0"/>
            <a:ext cx="4499992" cy="2499742"/>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55" name="Google Shape;155;p15"/>
          <p:cNvSpPr/>
          <p:nvPr>
            <p:ph idx="3" type="pic"/>
          </p:nvPr>
        </p:nvSpPr>
        <p:spPr>
          <a:xfrm>
            <a:off x="4644008" y="0"/>
            <a:ext cx="4499992" cy="2499742"/>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56" name="Google Shape;156;p15"/>
          <p:cNvSpPr/>
          <p:nvPr>
            <p:ph idx="4" type="pic"/>
          </p:nvPr>
        </p:nvSpPr>
        <p:spPr>
          <a:xfrm>
            <a:off x="4644008" y="2643759"/>
            <a:ext cx="4499992" cy="2499742"/>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57" name="Google Shape;157;p15"/>
          <p:cNvSpPr/>
          <p:nvPr>
            <p:ph idx="5" type="pic"/>
          </p:nvPr>
        </p:nvSpPr>
        <p:spPr>
          <a:xfrm>
            <a:off x="0" y="2643759"/>
            <a:ext cx="4499992" cy="2499742"/>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58" name="Google Shape;158;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Images and Contents Layout">
  <p:cSld name="2_Images and Contents Layout">
    <p:spTree>
      <p:nvGrpSpPr>
        <p:cNvPr id="159" name="Shape 159"/>
        <p:cNvGrpSpPr/>
        <p:nvPr/>
      </p:nvGrpSpPr>
      <p:grpSpPr>
        <a:xfrm>
          <a:off x="0" y="0"/>
          <a:ext cx="0" cy="0"/>
          <a:chOff x="0" y="0"/>
          <a:chExt cx="0" cy="0"/>
        </a:xfrm>
      </p:grpSpPr>
      <p:sp>
        <p:nvSpPr>
          <p:cNvPr id="160" name="Google Shape;160;p16"/>
          <p:cNvSpPr/>
          <p:nvPr/>
        </p:nvSpPr>
        <p:spPr>
          <a:xfrm>
            <a:off x="0" y="0"/>
            <a:ext cx="9144000" cy="25717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1" name="Google Shape;161;p16"/>
          <p:cNvSpPr txBox="1"/>
          <p:nvPr>
            <p:ph idx="1" type="body"/>
          </p:nvPr>
        </p:nvSpPr>
        <p:spPr>
          <a:xfrm>
            <a:off x="0" y="181632"/>
            <a:ext cx="9144000" cy="576064"/>
          </a:xfrm>
          <a:prstGeom prst="rect">
            <a:avLst/>
          </a:prstGeom>
          <a:noFill/>
          <a:ln>
            <a:noFill/>
          </a:ln>
        </p:spPr>
        <p:txBody>
          <a:bodyPr anchorCtr="0" anchor="ctr" bIns="45700" lIns="91425" spcFirstLastPara="1" rIns="91425" wrap="square" tIns="45700"/>
          <a:lstStyle>
            <a:lvl1pPr indent="-228600" lvl="0" marL="457200" marR="0" rtl="0" algn="ctr">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2" name="Google Shape;162;p16"/>
          <p:cNvSpPr txBox="1"/>
          <p:nvPr>
            <p:ph idx="2" type="body"/>
          </p:nvPr>
        </p:nvSpPr>
        <p:spPr>
          <a:xfrm>
            <a:off x="0" y="757696"/>
            <a:ext cx="9144000" cy="288032"/>
          </a:xfrm>
          <a:prstGeom prst="rect">
            <a:avLst/>
          </a:prstGeom>
          <a:noFill/>
          <a:ln>
            <a:noFill/>
          </a:ln>
        </p:spPr>
        <p:txBody>
          <a:bodyPr anchorCtr="0" anchor="ctr" bIns="45700" lIns="91425" spcFirstLastPara="1" rIns="91425" wrap="square" tIns="45700"/>
          <a:lstStyle>
            <a:lvl1pPr indent="-228600" lvl="0" marL="457200" marR="0" rtl="0" algn="ctr">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D:\Fullppt\PNG이미지\핸드폰2.png" id="163" name="Google Shape;163;p16"/>
          <p:cNvPicPr preferRelativeResize="0"/>
          <p:nvPr/>
        </p:nvPicPr>
        <p:blipFill rotWithShape="1">
          <a:blip r:embed="rId2">
            <a:alphaModFix/>
          </a:blip>
          <a:srcRect b="0" l="0" r="0" t="0"/>
          <a:stretch/>
        </p:blipFill>
        <p:spPr>
          <a:xfrm>
            <a:off x="5677798" y="1079005"/>
            <a:ext cx="3373328" cy="4085033"/>
          </a:xfrm>
          <a:prstGeom prst="rect">
            <a:avLst/>
          </a:prstGeom>
          <a:noFill/>
          <a:ln>
            <a:noFill/>
          </a:ln>
        </p:spPr>
      </p:pic>
      <p:sp>
        <p:nvSpPr>
          <p:cNvPr id="164" name="Google Shape;164;p16"/>
          <p:cNvSpPr/>
          <p:nvPr>
            <p:ph idx="3" type="pic"/>
          </p:nvPr>
        </p:nvSpPr>
        <p:spPr>
          <a:xfrm>
            <a:off x="6516216" y="1217153"/>
            <a:ext cx="1945465" cy="3005145"/>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grpSp>
        <p:nvGrpSpPr>
          <p:cNvPr id="165" name="Google Shape;165;p16"/>
          <p:cNvGrpSpPr/>
          <p:nvPr/>
        </p:nvGrpSpPr>
        <p:grpSpPr>
          <a:xfrm>
            <a:off x="2366" y="5048249"/>
            <a:ext cx="9141635" cy="105933"/>
            <a:chOff x="2267744" y="4865360"/>
            <a:chExt cx="8064896" cy="154663"/>
          </a:xfrm>
        </p:grpSpPr>
        <p:sp>
          <p:nvSpPr>
            <p:cNvPr id="166" name="Google Shape;166;p16"/>
            <p:cNvSpPr/>
            <p:nvPr/>
          </p:nvSpPr>
          <p:spPr>
            <a:xfrm>
              <a:off x="2267744" y="4872209"/>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 name="Google Shape;167;p16"/>
            <p:cNvSpPr/>
            <p:nvPr/>
          </p:nvSpPr>
          <p:spPr>
            <a:xfrm>
              <a:off x="2771800" y="4872088"/>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8" name="Google Shape;168;p16"/>
            <p:cNvSpPr/>
            <p:nvPr/>
          </p:nvSpPr>
          <p:spPr>
            <a:xfrm>
              <a:off x="3275856" y="4870431"/>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9" name="Google Shape;169;p16"/>
            <p:cNvSpPr/>
            <p:nvPr/>
          </p:nvSpPr>
          <p:spPr>
            <a:xfrm>
              <a:off x="3779912" y="4870310"/>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0" name="Google Shape;170;p16"/>
            <p:cNvSpPr/>
            <p:nvPr/>
          </p:nvSpPr>
          <p:spPr>
            <a:xfrm>
              <a:off x="4283968" y="4868845"/>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1" name="Google Shape;171;p16"/>
            <p:cNvSpPr/>
            <p:nvPr/>
          </p:nvSpPr>
          <p:spPr>
            <a:xfrm>
              <a:off x="4788024" y="4868724"/>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2" name="Google Shape;172;p16"/>
            <p:cNvSpPr/>
            <p:nvPr/>
          </p:nvSpPr>
          <p:spPr>
            <a:xfrm>
              <a:off x="5292080" y="4867067"/>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3" name="Google Shape;173;p16"/>
            <p:cNvSpPr/>
            <p:nvPr/>
          </p:nvSpPr>
          <p:spPr>
            <a:xfrm>
              <a:off x="5796136" y="4866946"/>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4" name="Google Shape;174;p16"/>
            <p:cNvSpPr/>
            <p:nvPr/>
          </p:nvSpPr>
          <p:spPr>
            <a:xfrm>
              <a:off x="6300192" y="4868845"/>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5" name="Google Shape;175;p16"/>
            <p:cNvSpPr/>
            <p:nvPr/>
          </p:nvSpPr>
          <p:spPr>
            <a:xfrm>
              <a:off x="6804248" y="4868724"/>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6" name="Google Shape;176;p16"/>
            <p:cNvSpPr/>
            <p:nvPr/>
          </p:nvSpPr>
          <p:spPr>
            <a:xfrm>
              <a:off x="7308304" y="4867067"/>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7" name="Google Shape;177;p16"/>
            <p:cNvSpPr/>
            <p:nvPr/>
          </p:nvSpPr>
          <p:spPr>
            <a:xfrm>
              <a:off x="7812360" y="4866946"/>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8" name="Google Shape;178;p16"/>
            <p:cNvSpPr/>
            <p:nvPr/>
          </p:nvSpPr>
          <p:spPr>
            <a:xfrm>
              <a:off x="8316416" y="4865481"/>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9" name="Google Shape;179;p16"/>
            <p:cNvSpPr/>
            <p:nvPr/>
          </p:nvSpPr>
          <p:spPr>
            <a:xfrm>
              <a:off x="8820472" y="4865360"/>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0" name="Google Shape;180;p16"/>
            <p:cNvSpPr/>
            <p:nvPr/>
          </p:nvSpPr>
          <p:spPr>
            <a:xfrm>
              <a:off x="9324528" y="4871445"/>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1" name="Google Shape;181;p16"/>
            <p:cNvSpPr/>
            <p:nvPr/>
          </p:nvSpPr>
          <p:spPr>
            <a:xfrm>
              <a:off x="9828584" y="4871324"/>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82" name="Google Shape;182;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Images and Contents Layout">
  <p:cSld name="4_Images and Contents Layout">
    <p:spTree>
      <p:nvGrpSpPr>
        <p:cNvPr id="183" name="Shape 183"/>
        <p:cNvGrpSpPr/>
        <p:nvPr/>
      </p:nvGrpSpPr>
      <p:grpSpPr>
        <a:xfrm>
          <a:off x="0" y="0"/>
          <a:ext cx="0" cy="0"/>
          <a:chOff x="0" y="0"/>
          <a:chExt cx="0" cy="0"/>
        </a:xfrm>
      </p:grpSpPr>
      <p:sp>
        <p:nvSpPr>
          <p:cNvPr id="184" name="Google Shape;184;p17"/>
          <p:cNvSpPr/>
          <p:nvPr>
            <p:ph idx="2" type="pic"/>
          </p:nvPr>
        </p:nvSpPr>
        <p:spPr>
          <a:xfrm>
            <a:off x="0" y="0"/>
            <a:ext cx="4572000" cy="1710000"/>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85" name="Google Shape;185;p17"/>
          <p:cNvSpPr/>
          <p:nvPr>
            <p:ph idx="3" type="pic"/>
          </p:nvPr>
        </p:nvSpPr>
        <p:spPr>
          <a:xfrm>
            <a:off x="4572000" y="1715444"/>
            <a:ext cx="4572000" cy="1710000"/>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86" name="Google Shape;186;p17"/>
          <p:cNvSpPr/>
          <p:nvPr>
            <p:ph idx="4" type="pic"/>
          </p:nvPr>
        </p:nvSpPr>
        <p:spPr>
          <a:xfrm>
            <a:off x="0" y="3433500"/>
            <a:ext cx="4572000" cy="1710000"/>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87" name="Google Shape;187;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Images and Contents Layout">
  <p:cSld name="6_Images and Contents Layout">
    <p:spTree>
      <p:nvGrpSpPr>
        <p:cNvPr id="188" name="Shape 188"/>
        <p:cNvGrpSpPr/>
        <p:nvPr/>
      </p:nvGrpSpPr>
      <p:grpSpPr>
        <a:xfrm>
          <a:off x="0" y="0"/>
          <a:ext cx="0" cy="0"/>
          <a:chOff x="0" y="0"/>
          <a:chExt cx="0" cy="0"/>
        </a:xfrm>
      </p:grpSpPr>
      <p:sp>
        <p:nvSpPr>
          <p:cNvPr id="189" name="Google Shape;189;p18"/>
          <p:cNvSpPr/>
          <p:nvPr>
            <p:ph idx="2" type="pic"/>
          </p:nvPr>
        </p:nvSpPr>
        <p:spPr>
          <a:xfrm>
            <a:off x="0" y="0"/>
            <a:ext cx="9144000" cy="3291830"/>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90" name="Google Shape;190;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asic Layout">
  <p:cSld name="1_Basic Layout">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19"/>
          <p:cNvSpPr txBox="1"/>
          <p:nvPr>
            <p:ph idx="1" type="body"/>
          </p:nvPr>
        </p:nvSpPr>
        <p:spPr>
          <a:xfrm>
            <a:off x="0" y="123478"/>
            <a:ext cx="9144000" cy="576064"/>
          </a:xfrm>
          <a:prstGeom prst="rect">
            <a:avLst/>
          </a:prstGeom>
          <a:noFill/>
          <a:ln>
            <a:noFill/>
          </a:ln>
        </p:spPr>
        <p:txBody>
          <a:bodyPr anchorCtr="0" anchor="ctr" bIns="45700" lIns="91425" spcFirstLastPara="1" rIns="91425" wrap="square" tIns="45700"/>
          <a:lstStyle>
            <a:lvl1pPr indent="-228600" lvl="0" marL="457200" marR="0" rtl="0" algn="ctr">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3" name="Google Shape;193;p19"/>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lstStyle>
            <a:lvl1pPr indent="-228600" lvl="0" marL="457200" marR="0" rtl="0" algn="ctr">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94" name="Google Shape;194;p19"/>
          <p:cNvSpPr/>
          <p:nvPr/>
        </p:nvSpPr>
        <p:spPr>
          <a:xfrm>
            <a:off x="107504" y="1131590"/>
            <a:ext cx="8928992" cy="3888432"/>
          </a:xfrm>
          <a:prstGeom prst="rect">
            <a:avLst/>
          </a:prstGeom>
          <a:solidFill>
            <a:schemeClr val="lt1">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5" name="Google Shape;195;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con sets layout">
  <p:cSld name="icon sets layout">
    <p:spTree>
      <p:nvGrpSpPr>
        <p:cNvPr id="196" name="Shape 196"/>
        <p:cNvGrpSpPr/>
        <p:nvPr/>
      </p:nvGrpSpPr>
      <p:grpSpPr>
        <a:xfrm>
          <a:off x="0" y="0"/>
          <a:ext cx="0" cy="0"/>
          <a:chOff x="0" y="0"/>
          <a:chExt cx="0" cy="0"/>
        </a:xfrm>
      </p:grpSpPr>
      <p:sp>
        <p:nvSpPr>
          <p:cNvPr id="197" name="Google Shape;197;p20"/>
          <p:cNvSpPr txBox="1"/>
          <p:nvPr>
            <p:ph idx="1" type="body"/>
          </p:nvPr>
        </p:nvSpPr>
        <p:spPr>
          <a:xfrm>
            <a:off x="0" y="123478"/>
            <a:ext cx="9144000" cy="576064"/>
          </a:xfrm>
          <a:prstGeom prst="rect">
            <a:avLst/>
          </a:prstGeom>
          <a:noFill/>
          <a:ln>
            <a:noFill/>
          </a:ln>
        </p:spPr>
        <p:txBody>
          <a:bodyPr anchorCtr="0" anchor="ctr" bIns="45700" lIns="91425" spcFirstLastPara="1" rIns="91425" wrap="square" tIns="45700"/>
          <a:lstStyle>
            <a:lvl1pPr indent="-228600" lvl="0" marL="457200" marR="0" rtl="0" algn="ctr">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grpSp>
        <p:nvGrpSpPr>
          <p:cNvPr id="198" name="Google Shape;198;p20"/>
          <p:cNvGrpSpPr/>
          <p:nvPr/>
        </p:nvGrpSpPr>
        <p:grpSpPr>
          <a:xfrm>
            <a:off x="354008" y="1131589"/>
            <a:ext cx="2849840" cy="3649171"/>
            <a:chOff x="354008" y="1131589"/>
            <a:chExt cx="2849840" cy="3649171"/>
          </a:xfrm>
        </p:grpSpPr>
        <p:sp>
          <p:nvSpPr>
            <p:cNvPr id="199" name="Google Shape;199;p20"/>
            <p:cNvSpPr/>
            <p:nvPr/>
          </p:nvSpPr>
          <p:spPr>
            <a:xfrm>
              <a:off x="354008" y="1131589"/>
              <a:ext cx="2849840" cy="3649171"/>
            </a:xfrm>
            <a:prstGeom prst="roundRect">
              <a:avLst>
                <a:gd fmla="val 3968" name="adj"/>
              </a:avLst>
            </a:prstGeom>
            <a:solidFill>
              <a:schemeClr val="accent1">
                <a:alpha val="8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 name="Google Shape;200;p20"/>
            <p:cNvSpPr/>
            <p:nvPr/>
          </p:nvSpPr>
          <p:spPr>
            <a:xfrm>
              <a:off x="531932" y="1347500"/>
              <a:ext cx="108520" cy="3240473"/>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1" name="Google Shape;201;p20"/>
            <p:cNvSpPr/>
            <p:nvPr/>
          </p:nvSpPr>
          <p:spPr>
            <a:xfrm rot="5400000">
              <a:off x="2592642" y="1238201"/>
              <a:ext cx="502331" cy="502331"/>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202" name="Google Shape;202;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3F3F3F"/>
                </a:solidFill>
              </a:defRPr>
            </a:lvl1pPr>
            <a:lvl2pPr lvl="1">
              <a:buNone/>
              <a:defRPr>
                <a:solidFill>
                  <a:srgbClr val="3F3F3F"/>
                </a:solidFill>
              </a:defRPr>
            </a:lvl2pPr>
            <a:lvl3pPr lvl="2">
              <a:buNone/>
              <a:defRPr>
                <a:solidFill>
                  <a:srgbClr val="3F3F3F"/>
                </a:solidFill>
              </a:defRPr>
            </a:lvl3pPr>
            <a:lvl4pPr lvl="3">
              <a:buNone/>
              <a:defRPr>
                <a:solidFill>
                  <a:srgbClr val="3F3F3F"/>
                </a:solidFill>
              </a:defRPr>
            </a:lvl4pPr>
            <a:lvl5pPr lvl="4">
              <a:buNone/>
              <a:defRPr>
                <a:solidFill>
                  <a:srgbClr val="3F3F3F"/>
                </a:solidFill>
              </a:defRPr>
            </a:lvl5pPr>
            <a:lvl6pPr lvl="5">
              <a:buNone/>
              <a:defRPr>
                <a:solidFill>
                  <a:srgbClr val="3F3F3F"/>
                </a:solidFill>
              </a:defRPr>
            </a:lvl6pPr>
            <a:lvl7pPr lvl="6">
              <a:buNone/>
              <a:defRPr>
                <a:solidFill>
                  <a:srgbClr val="3F3F3F"/>
                </a:solidFill>
              </a:defRPr>
            </a:lvl7pPr>
            <a:lvl8pPr lvl="7">
              <a:buNone/>
              <a:defRPr>
                <a:solidFill>
                  <a:srgbClr val="3F3F3F"/>
                </a:solidFill>
              </a:defRPr>
            </a:lvl8pPr>
            <a:lvl9pPr lvl="8">
              <a:buNone/>
              <a:defRPr>
                <a:solidFill>
                  <a:srgbClr val="3F3F3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 Layout">
  <p:cSld name="End Slide Layout">
    <p:spTree>
      <p:nvGrpSpPr>
        <p:cNvPr id="29" name="Shape 29"/>
        <p:cNvGrpSpPr/>
        <p:nvPr/>
      </p:nvGrpSpPr>
      <p:grpSpPr>
        <a:xfrm>
          <a:off x="0" y="0"/>
          <a:ext cx="0" cy="0"/>
          <a:chOff x="0" y="0"/>
          <a:chExt cx="0" cy="0"/>
        </a:xfrm>
      </p:grpSpPr>
      <p:grpSp>
        <p:nvGrpSpPr>
          <p:cNvPr id="30" name="Google Shape;30;p3"/>
          <p:cNvGrpSpPr/>
          <p:nvPr/>
        </p:nvGrpSpPr>
        <p:grpSpPr>
          <a:xfrm>
            <a:off x="2267744" y="0"/>
            <a:ext cx="4608512" cy="5143500"/>
            <a:chOff x="0" y="1347614"/>
            <a:chExt cx="9144000" cy="2448272"/>
          </a:xfrm>
        </p:grpSpPr>
        <p:sp>
          <p:nvSpPr>
            <p:cNvPr id="31" name="Google Shape;31;p3"/>
            <p:cNvSpPr/>
            <p:nvPr/>
          </p:nvSpPr>
          <p:spPr>
            <a:xfrm>
              <a:off x="0" y="1347614"/>
              <a:ext cx="9144000" cy="2448272"/>
            </a:xfrm>
            <a:prstGeom prst="rect">
              <a:avLst/>
            </a:prstGeom>
            <a:solidFill>
              <a:schemeClr val="accen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 name="Google Shape;32;p3"/>
            <p:cNvSpPr/>
            <p:nvPr/>
          </p:nvSpPr>
          <p:spPr>
            <a:xfrm>
              <a:off x="2286000" y="1347614"/>
              <a:ext cx="4572000" cy="244827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3" name="Google Shape;33;p3"/>
          <p:cNvSpPr txBox="1"/>
          <p:nvPr>
            <p:ph idx="1" type="body"/>
          </p:nvPr>
        </p:nvSpPr>
        <p:spPr>
          <a:xfrm>
            <a:off x="0" y="3363838"/>
            <a:ext cx="9144000" cy="576063"/>
          </a:xfrm>
          <a:prstGeom prst="rect">
            <a:avLst/>
          </a:prstGeom>
          <a:noFill/>
          <a:ln>
            <a:noFill/>
          </a:ln>
        </p:spPr>
        <p:txBody>
          <a:bodyPr anchorCtr="0" anchor="ctr" bIns="45700" lIns="91425" spcFirstLastPara="1" rIns="91425" wrap="square" tIns="45700"/>
          <a:lstStyle>
            <a:lvl1pPr indent="-228600" lvl="0" marL="457200" marR="0" rtl="0" algn="ctr">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4" name="Google Shape;34;p3"/>
          <p:cNvSpPr txBox="1"/>
          <p:nvPr>
            <p:ph idx="2" type="body"/>
          </p:nvPr>
        </p:nvSpPr>
        <p:spPr>
          <a:xfrm>
            <a:off x="-148" y="3939902"/>
            <a:ext cx="9144000" cy="288032"/>
          </a:xfrm>
          <a:prstGeom prst="rect">
            <a:avLst/>
          </a:prstGeom>
          <a:noFill/>
          <a:ln>
            <a:noFill/>
          </a:ln>
        </p:spPr>
        <p:txBody>
          <a:bodyPr anchorCtr="0" anchor="ctr" bIns="45700" lIns="91425" spcFirstLastPara="1" rIns="91425" wrap="square" tIns="45700"/>
          <a:lstStyle>
            <a:lvl1pPr indent="-228600" lvl="0" marL="457200" marR="0" rtl="0" algn="ctr">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5" name="Google Shape;35;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Layout">
  <p:cSld name="Agenda Layout">
    <p:bg>
      <p:bgPr>
        <a:solidFill>
          <a:schemeClr val="lt1"/>
        </a:solidFill>
      </p:bgPr>
    </p:bg>
    <p:spTree>
      <p:nvGrpSpPr>
        <p:cNvPr id="38" name="Shape 38"/>
        <p:cNvGrpSpPr/>
        <p:nvPr/>
      </p:nvGrpSpPr>
      <p:grpSpPr>
        <a:xfrm>
          <a:off x="0" y="0"/>
          <a:ext cx="0" cy="0"/>
          <a:chOff x="0" y="0"/>
          <a:chExt cx="0" cy="0"/>
        </a:xfrm>
      </p:grpSpPr>
      <p:pic>
        <p:nvPicPr>
          <p:cNvPr descr="G:\002-KIMS BUSINESS\007-02-Googleslidesppt\02-GSppt-Contents-Kim\20170429\07-\item02.png" id="39" name="Google Shape;39;p5"/>
          <p:cNvPicPr preferRelativeResize="0"/>
          <p:nvPr/>
        </p:nvPicPr>
        <p:blipFill rotWithShape="1">
          <a:blip r:embed="rId2">
            <a:alphaModFix/>
          </a:blip>
          <a:srcRect b="0" l="0" r="0" t="0"/>
          <a:stretch/>
        </p:blipFill>
        <p:spPr>
          <a:xfrm>
            <a:off x="395536" y="1628162"/>
            <a:ext cx="2527764" cy="2527764"/>
          </a:xfrm>
          <a:prstGeom prst="rect">
            <a:avLst/>
          </a:prstGeom>
          <a:noFill/>
          <a:ln>
            <a:noFill/>
          </a:ln>
        </p:spPr>
      </p:pic>
      <p:sp>
        <p:nvSpPr>
          <p:cNvPr id="40" name="Google Shape;40;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Basic Layout">
  <p:cSld name="2_Basic Layout">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6"/>
          <p:cNvSpPr/>
          <p:nvPr/>
        </p:nvSpPr>
        <p:spPr>
          <a:xfrm>
            <a:off x="107504" y="123478"/>
            <a:ext cx="8928992" cy="4896544"/>
          </a:xfrm>
          <a:prstGeom prst="rect">
            <a:avLst/>
          </a:prstGeom>
          <a:solidFill>
            <a:schemeClr val="lt1">
              <a:alpha val="8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 name="Google Shape;43;p6"/>
          <p:cNvSpPr txBox="1"/>
          <p:nvPr>
            <p:ph idx="1" type="body"/>
          </p:nvPr>
        </p:nvSpPr>
        <p:spPr>
          <a:xfrm>
            <a:off x="0" y="195486"/>
            <a:ext cx="9144000" cy="576064"/>
          </a:xfrm>
          <a:prstGeom prst="rect">
            <a:avLst/>
          </a:prstGeom>
          <a:noFill/>
          <a:ln>
            <a:noFill/>
          </a:ln>
        </p:spPr>
        <p:txBody>
          <a:bodyPr anchorCtr="0" anchor="ctr" bIns="45700" lIns="91425" spcFirstLastPara="1" rIns="91425" wrap="square" tIns="45700"/>
          <a:lstStyle>
            <a:lvl1pPr indent="-228600" lvl="0" marL="457200" marR="0" rtl="0" algn="ctr">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4" name="Google Shape;44;p6"/>
          <p:cNvSpPr txBox="1"/>
          <p:nvPr>
            <p:ph idx="2" type="body"/>
          </p:nvPr>
        </p:nvSpPr>
        <p:spPr>
          <a:xfrm>
            <a:off x="0" y="771550"/>
            <a:ext cx="9144000" cy="288032"/>
          </a:xfrm>
          <a:prstGeom prst="rect">
            <a:avLst/>
          </a:prstGeom>
          <a:noFill/>
          <a:ln>
            <a:noFill/>
          </a:ln>
        </p:spPr>
        <p:txBody>
          <a:bodyPr anchorCtr="0" anchor="ctr" bIns="45700" lIns="91425" spcFirstLastPara="1" rIns="91425" wrap="square" tIns="45700"/>
          <a:lstStyle>
            <a:lvl1pPr indent="-228600" lvl="0" marL="457200" marR="0" rtl="0" algn="ctr">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5" name="Google Shape;45;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3F3F3F"/>
                </a:solidFill>
              </a:defRPr>
            </a:lvl1pPr>
            <a:lvl2pPr lvl="1">
              <a:buNone/>
              <a:defRPr>
                <a:solidFill>
                  <a:srgbClr val="3F3F3F"/>
                </a:solidFill>
              </a:defRPr>
            </a:lvl2pPr>
            <a:lvl3pPr lvl="2">
              <a:buNone/>
              <a:defRPr>
                <a:solidFill>
                  <a:srgbClr val="3F3F3F"/>
                </a:solidFill>
              </a:defRPr>
            </a:lvl3pPr>
            <a:lvl4pPr lvl="3">
              <a:buNone/>
              <a:defRPr>
                <a:solidFill>
                  <a:srgbClr val="3F3F3F"/>
                </a:solidFill>
              </a:defRPr>
            </a:lvl4pPr>
            <a:lvl5pPr lvl="4">
              <a:buNone/>
              <a:defRPr>
                <a:solidFill>
                  <a:srgbClr val="3F3F3F"/>
                </a:solidFill>
              </a:defRPr>
            </a:lvl5pPr>
            <a:lvl6pPr lvl="5">
              <a:buNone/>
              <a:defRPr>
                <a:solidFill>
                  <a:srgbClr val="3F3F3F"/>
                </a:solidFill>
              </a:defRPr>
            </a:lvl6pPr>
            <a:lvl7pPr lvl="6">
              <a:buNone/>
              <a:defRPr>
                <a:solidFill>
                  <a:srgbClr val="3F3F3F"/>
                </a:solidFill>
              </a:defRPr>
            </a:lvl7pPr>
            <a:lvl8pPr lvl="7">
              <a:buNone/>
              <a:defRPr>
                <a:solidFill>
                  <a:srgbClr val="3F3F3F"/>
                </a:solidFill>
              </a:defRPr>
            </a:lvl8pPr>
            <a:lvl9pPr lvl="8">
              <a:buNone/>
              <a:defRPr>
                <a:solidFill>
                  <a:srgbClr val="3F3F3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s and Contents Layout">
  <p:cSld name="Images and Contents Layout">
    <p:spTree>
      <p:nvGrpSpPr>
        <p:cNvPr id="46" name="Shape 46"/>
        <p:cNvGrpSpPr/>
        <p:nvPr/>
      </p:nvGrpSpPr>
      <p:grpSpPr>
        <a:xfrm>
          <a:off x="0" y="0"/>
          <a:ext cx="0" cy="0"/>
          <a:chOff x="0" y="0"/>
          <a:chExt cx="0" cy="0"/>
        </a:xfrm>
      </p:grpSpPr>
      <p:sp>
        <p:nvSpPr>
          <p:cNvPr id="47" name="Google Shape;47;p7"/>
          <p:cNvSpPr txBox="1"/>
          <p:nvPr>
            <p:ph idx="1" type="body"/>
          </p:nvPr>
        </p:nvSpPr>
        <p:spPr>
          <a:xfrm>
            <a:off x="0" y="181632"/>
            <a:ext cx="9144000" cy="576064"/>
          </a:xfrm>
          <a:prstGeom prst="rect">
            <a:avLst/>
          </a:prstGeom>
          <a:noFill/>
          <a:ln>
            <a:noFill/>
          </a:ln>
        </p:spPr>
        <p:txBody>
          <a:bodyPr anchorCtr="0" anchor="ctr" bIns="45700" lIns="91425" spcFirstLastPara="1" rIns="91425" wrap="square" tIns="45700"/>
          <a:lstStyle>
            <a:lvl1pPr indent="-228600" lvl="0" marL="457200" marR="0" rtl="0" algn="ctr">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8" name="Google Shape;48;p7"/>
          <p:cNvSpPr txBox="1"/>
          <p:nvPr>
            <p:ph idx="2" type="body"/>
          </p:nvPr>
        </p:nvSpPr>
        <p:spPr>
          <a:xfrm>
            <a:off x="0" y="757696"/>
            <a:ext cx="9144000" cy="288032"/>
          </a:xfrm>
          <a:prstGeom prst="rect">
            <a:avLst/>
          </a:prstGeom>
          <a:noFill/>
          <a:ln>
            <a:noFill/>
          </a:ln>
        </p:spPr>
        <p:txBody>
          <a:bodyPr anchorCtr="0" anchor="ctr" bIns="45700" lIns="91425" spcFirstLastPara="1" rIns="91425" wrap="square" tIns="45700"/>
          <a:lstStyle>
            <a:lvl1pPr indent="-228600" lvl="0" marL="457200" marR="0" rtl="0" algn="ctr">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9" name="Google Shape;49;p7"/>
          <p:cNvSpPr/>
          <p:nvPr>
            <p:ph idx="3" type="pic"/>
          </p:nvPr>
        </p:nvSpPr>
        <p:spPr>
          <a:xfrm>
            <a:off x="683568" y="1335357"/>
            <a:ext cx="1296144" cy="1011595"/>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0" name="Google Shape;50;p7"/>
          <p:cNvSpPr/>
          <p:nvPr>
            <p:ph idx="4" type="pic"/>
          </p:nvPr>
        </p:nvSpPr>
        <p:spPr>
          <a:xfrm>
            <a:off x="683568" y="2527876"/>
            <a:ext cx="1296144" cy="1011595"/>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1" name="Google Shape;51;p7"/>
          <p:cNvSpPr/>
          <p:nvPr>
            <p:ph idx="5" type="pic"/>
          </p:nvPr>
        </p:nvSpPr>
        <p:spPr>
          <a:xfrm>
            <a:off x="683568" y="3720395"/>
            <a:ext cx="1296144" cy="1011595"/>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2" name="Google Shape;52;p7"/>
          <p:cNvSpPr/>
          <p:nvPr/>
        </p:nvSpPr>
        <p:spPr>
          <a:xfrm>
            <a:off x="2166260" y="1335357"/>
            <a:ext cx="6977740" cy="1011600"/>
          </a:xfrm>
          <a:prstGeom prst="rect">
            <a:avLst/>
          </a:prstGeom>
          <a:solidFill>
            <a:srgbClr val="BFDCAC">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 name="Google Shape;53;p7"/>
          <p:cNvSpPr/>
          <p:nvPr/>
        </p:nvSpPr>
        <p:spPr>
          <a:xfrm>
            <a:off x="2166260" y="2527876"/>
            <a:ext cx="6977740" cy="1011600"/>
          </a:xfrm>
          <a:prstGeom prst="rect">
            <a:avLst/>
          </a:prstGeom>
          <a:solidFill>
            <a:srgbClr val="DAECB2">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 name="Google Shape;54;p7"/>
          <p:cNvSpPr/>
          <p:nvPr/>
        </p:nvSpPr>
        <p:spPr>
          <a:xfrm>
            <a:off x="2166260" y="3720395"/>
            <a:ext cx="6977740" cy="1011600"/>
          </a:xfrm>
          <a:prstGeom prst="rect">
            <a:avLst/>
          </a:prstGeom>
          <a:solidFill>
            <a:srgbClr val="DFEDD5">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 name="Google Shape;55;p7"/>
          <p:cNvSpPr/>
          <p:nvPr/>
        </p:nvSpPr>
        <p:spPr>
          <a:xfrm>
            <a:off x="0" y="1335357"/>
            <a:ext cx="511906" cy="101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 name="Google Shape;56;p7"/>
          <p:cNvSpPr/>
          <p:nvPr/>
        </p:nvSpPr>
        <p:spPr>
          <a:xfrm>
            <a:off x="0" y="2527876"/>
            <a:ext cx="511906" cy="101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 name="Google Shape;57;p7"/>
          <p:cNvSpPr/>
          <p:nvPr/>
        </p:nvSpPr>
        <p:spPr>
          <a:xfrm>
            <a:off x="0" y="3720395"/>
            <a:ext cx="511906" cy="1011600"/>
          </a:xfrm>
          <a:prstGeom prst="rect">
            <a:avLst/>
          </a:prstGeom>
          <a:solidFill>
            <a:srgbClr val="A0CA83">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8" name="Google Shape;58;p7"/>
          <p:cNvGrpSpPr/>
          <p:nvPr/>
        </p:nvGrpSpPr>
        <p:grpSpPr>
          <a:xfrm>
            <a:off x="2366" y="5048249"/>
            <a:ext cx="9141635" cy="105933"/>
            <a:chOff x="2267744" y="4865360"/>
            <a:chExt cx="8064896" cy="154663"/>
          </a:xfrm>
        </p:grpSpPr>
        <p:sp>
          <p:nvSpPr>
            <p:cNvPr id="59" name="Google Shape;59;p7"/>
            <p:cNvSpPr/>
            <p:nvPr/>
          </p:nvSpPr>
          <p:spPr>
            <a:xfrm>
              <a:off x="2267744" y="4872209"/>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 name="Google Shape;60;p7"/>
            <p:cNvSpPr/>
            <p:nvPr/>
          </p:nvSpPr>
          <p:spPr>
            <a:xfrm>
              <a:off x="2771800" y="4872088"/>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 name="Google Shape;61;p7"/>
            <p:cNvSpPr/>
            <p:nvPr/>
          </p:nvSpPr>
          <p:spPr>
            <a:xfrm>
              <a:off x="3275856" y="4870431"/>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 name="Google Shape;62;p7"/>
            <p:cNvSpPr/>
            <p:nvPr/>
          </p:nvSpPr>
          <p:spPr>
            <a:xfrm>
              <a:off x="3779912" y="4870310"/>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 name="Google Shape;63;p7"/>
            <p:cNvSpPr/>
            <p:nvPr/>
          </p:nvSpPr>
          <p:spPr>
            <a:xfrm>
              <a:off x="4283968" y="4868845"/>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 name="Google Shape;64;p7"/>
            <p:cNvSpPr/>
            <p:nvPr/>
          </p:nvSpPr>
          <p:spPr>
            <a:xfrm>
              <a:off x="4788024" y="4868724"/>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 name="Google Shape;65;p7"/>
            <p:cNvSpPr/>
            <p:nvPr/>
          </p:nvSpPr>
          <p:spPr>
            <a:xfrm>
              <a:off x="5292080" y="4867067"/>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6" name="Google Shape;66;p7"/>
            <p:cNvSpPr/>
            <p:nvPr/>
          </p:nvSpPr>
          <p:spPr>
            <a:xfrm>
              <a:off x="5796136" y="4866946"/>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7" name="Google Shape;67;p7"/>
            <p:cNvSpPr/>
            <p:nvPr/>
          </p:nvSpPr>
          <p:spPr>
            <a:xfrm>
              <a:off x="6300192" y="4868845"/>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 name="Google Shape;68;p7"/>
            <p:cNvSpPr/>
            <p:nvPr/>
          </p:nvSpPr>
          <p:spPr>
            <a:xfrm>
              <a:off x="6804248" y="4868724"/>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 name="Google Shape;69;p7"/>
            <p:cNvSpPr/>
            <p:nvPr/>
          </p:nvSpPr>
          <p:spPr>
            <a:xfrm>
              <a:off x="7308304" y="4867067"/>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 name="Google Shape;70;p7"/>
            <p:cNvSpPr/>
            <p:nvPr/>
          </p:nvSpPr>
          <p:spPr>
            <a:xfrm>
              <a:off x="7812360" y="4866946"/>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 name="Google Shape;71;p7"/>
            <p:cNvSpPr/>
            <p:nvPr/>
          </p:nvSpPr>
          <p:spPr>
            <a:xfrm>
              <a:off x="8316416" y="4865481"/>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 name="Google Shape;72;p7"/>
            <p:cNvSpPr/>
            <p:nvPr/>
          </p:nvSpPr>
          <p:spPr>
            <a:xfrm>
              <a:off x="8820472" y="4865360"/>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 name="Google Shape;73;p7"/>
            <p:cNvSpPr/>
            <p:nvPr/>
          </p:nvSpPr>
          <p:spPr>
            <a:xfrm>
              <a:off x="9324528" y="4871445"/>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 name="Google Shape;74;p7"/>
            <p:cNvSpPr/>
            <p:nvPr/>
          </p:nvSpPr>
          <p:spPr>
            <a:xfrm>
              <a:off x="9828584" y="4871324"/>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75" name="Google Shape;7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3F3F3F"/>
                </a:solidFill>
              </a:defRPr>
            </a:lvl1pPr>
            <a:lvl2pPr lvl="1">
              <a:buNone/>
              <a:defRPr>
                <a:solidFill>
                  <a:srgbClr val="3F3F3F"/>
                </a:solidFill>
              </a:defRPr>
            </a:lvl2pPr>
            <a:lvl3pPr lvl="2">
              <a:buNone/>
              <a:defRPr>
                <a:solidFill>
                  <a:srgbClr val="3F3F3F"/>
                </a:solidFill>
              </a:defRPr>
            </a:lvl3pPr>
            <a:lvl4pPr lvl="3">
              <a:buNone/>
              <a:defRPr>
                <a:solidFill>
                  <a:srgbClr val="3F3F3F"/>
                </a:solidFill>
              </a:defRPr>
            </a:lvl4pPr>
            <a:lvl5pPr lvl="4">
              <a:buNone/>
              <a:defRPr>
                <a:solidFill>
                  <a:srgbClr val="3F3F3F"/>
                </a:solidFill>
              </a:defRPr>
            </a:lvl5pPr>
            <a:lvl6pPr lvl="5">
              <a:buNone/>
              <a:defRPr>
                <a:solidFill>
                  <a:srgbClr val="3F3F3F"/>
                </a:solidFill>
              </a:defRPr>
            </a:lvl6pPr>
            <a:lvl7pPr lvl="6">
              <a:buNone/>
              <a:defRPr>
                <a:solidFill>
                  <a:srgbClr val="3F3F3F"/>
                </a:solidFill>
              </a:defRPr>
            </a:lvl7pPr>
            <a:lvl8pPr lvl="7">
              <a:buNone/>
              <a:defRPr>
                <a:solidFill>
                  <a:srgbClr val="3F3F3F"/>
                </a:solidFill>
              </a:defRPr>
            </a:lvl8pPr>
            <a:lvl9pPr lvl="8">
              <a:buNone/>
              <a:defRPr>
                <a:solidFill>
                  <a:srgbClr val="3F3F3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Basic Layout">
  <p:cSld name="5_Basic Layout">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8"/>
          <p:cNvSpPr txBox="1"/>
          <p:nvPr>
            <p:ph idx="1" type="body"/>
          </p:nvPr>
        </p:nvSpPr>
        <p:spPr>
          <a:xfrm>
            <a:off x="0" y="123478"/>
            <a:ext cx="9144000" cy="576064"/>
          </a:xfrm>
          <a:prstGeom prst="rect">
            <a:avLst/>
          </a:prstGeom>
          <a:noFill/>
          <a:ln>
            <a:noFill/>
          </a:ln>
        </p:spPr>
        <p:txBody>
          <a:bodyPr anchorCtr="0" anchor="ctr" bIns="45700" lIns="91425" spcFirstLastPara="1" rIns="91425" wrap="square" tIns="45700"/>
          <a:lstStyle>
            <a:lvl1pPr indent="-228600" lvl="0" marL="457200" marR="0" rtl="0" algn="ctr">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8" name="Google Shape;78;p8"/>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lstStyle>
            <a:lvl1pPr indent="-228600" lvl="0" marL="457200" marR="0" rtl="0" algn="ctr">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grpSp>
        <p:nvGrpSpPr>
          <p:cNvPr id="79" name="Google Shape;79;p8"/>
          <p:cNvGrpSpPr/>
          <p:nvPr/>
        </p:nvGrpSpPr>
        <p:grpSpPr>
          <a:xfrm>
            <a:off x="2366" y="5048249"/>
            <a:ext cx="9141635" cy="105933"/>
            <a:chOff x="2267744" y="4865360"/>
            <a:chExt cx="8064896" cy="154663"/>
          </a:xfrm>
        </p:grpSpPr>
        <p:sp>
          <p:nvSpPr>
            <p:cNvPr id="80" name="Google Shape;80;p8"/>
            <p:cNvSpPr/>
            <p:nvPr/>
          </p:nvSpPr>
          <p:spPr>
            <a:xfrm>
              <a:off x="2267744" y="4872209"/>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 name="Google Shape;81;p8"/>
            <p:cNvSpPr/>
            <p:nvPr/>
          </p:nvSpPr>
          <p:spPr>
            <a:xfrm>
              <a:off x="2771800" y="4872088"/>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 name="Google Shape;82;p8"/>
            <p:cNvSpPr/>
            <p:nvPr/>
          </p:nvSpPr>
          <p:spPr>
            <a:xfrm>
              <a:off x="3275856" y="4870431"/>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 name="Google Shape;83;p8"/>
            <p:cNvSpPr/>
            <p:nvPr/>
          </p:nvSpPr>
          <p:spPr>
            <a:xfrm>
              <a:off x="3779912" y="4870310"/>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 name="Google Shape;84;p8"/>
            <p:cNvSpPr/>
            <p:nvPr/>
          </p:nvSpPr>
          <p:spPr>
            <a:xfrm>
              <a:off x="4283968" y="4868845"/>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 name="Google Shape;85;p8"/>
            <p:cNvSpPr/>
            <p:nvPr/>
          </p:nvSpPr>
          <p:spPr>
            <a:xfrm>
              <a:off x="4788024" y="4868724"/>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 name="Google Shape;86;p8"/>
            <p:cNvSpPr/>
            <p:nvPr/>
          </p:nvSpPr>
          <p:spPr>
            <a:xfrm>
              <a:off x="5292080" y="4867067"/>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 name="Google Shape;87;p8"/>
            <p:cNvSpPr/>
            <p:nvPr/>
          </p:nvSpPr>
          <p:spPr>
            <a:xfrm>
              <a:off x="5796136" y="4866946"/>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 name="Google Shape;88;p8"/>
            <p:cNvSpPr/>
            <p:nvPr/>
          </p:nvSpPr>
          <p:spPr>
            <a:xfrm>
              <a:off x="6300192" y="4868845"/>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 name="Google Shape;89;p8"/>
            <p:cNvSpPr/>
            <p:nvPr/>
          </p:nvSpPr>
          <p:spPr>
            <a:xfrm>
              <a:off x="6804248" y="4868724"/>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 name="Google Shape;90;p8"/>
            <p:cNvSpPr/>
            <p:nvPr/>
          </p:nvSpPr>
          <p:spPr>
            <a:xfrm>
              <a:off x="7308304" y="4867067"/>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1" name="Google Shape;91;p8"/>
            <p:cNvSpPr/>
            <p:nvPr/>
          </p:nvSpPr>
          <p:spPr>
            <a:xfrm>
              <a:off x="7812360" y="4866946"/>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2" name="Google Shape;92;p8"/>
            <p:cNvSpPr/>
            <p:nvPr/>
          </p:nvSpPr>
          <p:spPr>
            <a:xfrm>
              <a:off x="8316416" y="4865481"/>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 name="Google Shape;93;p8"/>
            <p:cNvSpPr/>
            <p:nvPr/>
          </p:nvSpPr>
          <p:spPr>
            <a:xfrm>
              <a:off x="8820472" y="4865360"/>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 name="Google Shape;94;p8"/>
            <p:cNvSpPr/>
            <p:nvPr/>
          </p:nvSpPr>
          <p:spPr>
            <a:xfrm>
              <a:off x="9324528" y="4871445"/>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 name="Google Shape;95;p8"/>
            <p:cNvSpPr/>
            <p:nvPr/>
          </p:nvSpPr>
          <p:spPr>
            <a:xfrm>
              <a:off x="9828584" y="4871324"/>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96" name="Google Shape;96;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3F3F3F"/>
                </a:solidFill>
              </a:defRPr>
            </a:lvl1pPr>
            <a:lvl2pPr lvl="1">
              <a:buNone/>
              <a:defRPr>
                <a:solidFill>
                  <a:srgbClr val="3F3F3F"/>
                </a:solidFill>
              </a:defRPr>
            </a:lvl2pPr>
            <a:lvl3pPr lvl="2">
              <a:buNone/>
              <a:defRPr>
                <a:solidFill>
                  <a:srgbClr val="3F3F3F"/>
                </a:solidFill>
              </a:defRPr>
            </a:lvl3pPr>
            <a:lvl4pPr lvl="3">
              <a:buNone/>
              <a:defRPr>
                <a:solidFill>
                  <a:srgbClr val="3F3F3F"/>
                </a:solidFill>
              </a:defRPr>
            </a:lvl4pPr>
            <a:lvl5pPr lvl="4">
              <a:buNone/>
              <a:defRPr>
                <a:solidFill>
                  <a:srgbClr val="3F3F3F"/>
                </a:solidFill>
              </a:defRPr>
            </a:lvl5pPr>
            <a:lvl6pPr lvl="5">
              <a:buNone/>
              <a:defRPr>
                <a:solidFill>
                  <a:srgbClr val="3F3F3F"/>
                </a:solidFill>
              </a:defRPr>
            </a:lvl6pPr>
            <a:lvl7pPr lvl="6">
              <a:buNone/>
              <a:defRPr>
                <a:solidFill>
                  <a:srgbClr val="3F3F3F"/>
                </a:solidFill>
              </a:defRPr>
            </a:lvl7pPr>
            <a:lvl8pPr lvl="7">
              <a:buNone/>
              <a:defRPr>
                <a:solidFill>
                  <a:srgbClr val="3F3F3F"/>
                </a:solidFill>
              </a:defRPr>
            </a:lvl8pPr>
            <a:lvl9pPr lvl="8">
              <a:buNone/>
              <a:defRPr>
                <a:solidFill>
                  <a:srgbClr val="3F3F3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Images and Contents Layout">
  <p:cSld name="9_Images and Contents Layout">
    <p:spTree>
      <p:nvGrpSpPr>
        <p:cNvPr id="97" name="Shape 97"/>
        <p:cNvGrpSpPr/>
        <p:nvPr/>
      </p:nvGrpSpPr>
      <p:grpSpPr>
        <a:xfrm>
          <a:off x="0" y="0"/>
          <a:ext cx="0" cy="0"/>
          <a:chOff x="0" y="0"/>
          <a:chExt cx="0" cy="0"/>
        </a:xfrm>
      </p:grpSpPr>
      <p:sp>
        <p:nvSpPr>
          <p:cNvPr id="98" name="Google Shape;98;p9"/>
          <p:cNvSpPr/>
          <p:nvPr>
            <p:ph idx="2" type="pic"/>
          </p:nvPr>
        </p:nvSpPr>
        <p:spPr>
          <a:xfrm>
            <a:off x="0" y="0"/>
            <a:ext cx="9144000" cy="5143500"/>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99" name="Google Shape;99;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Basic Layout">
  <p:cSld name="4_Basic Layout">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10"/>
          <p:cNvSpPr/>
          <p:nvPr/>
        </p:nvSpPr>
        <p:spPr>
          <a:xfrm>
            <a:off x="107504" y="123478"/>
            <a:ext cx="8928992" cy="4896544"/>
          </a:xfrm>
          <a:prstGeom prst="rect">
            <a:avLst/>
          </a:prstGeom>
          <a:solidFill>
            <a:schemeClr val="lt1">
              <a:alpha val="8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 name="Google Shape;102;p10"/>
          <p:cNvSpPr txBox="1"/>
          <p:nvPr>
            <p:ph idx="1" type="body"/>
          </p:nvPr>
        </p:nvSpPr>
        <p:spPr>
          <a:xfrm>
            <a:off x="0" y="195486"/>
            <a:ext cx="9144000" cy="576064"/>
          </a:xfrm>
          <a:prstGeom prst="rect">
            <a:avLst/>
          </a:prstGeom>
          <a:noFill/>
          <a:ln>
            <a:noFill/>
          </a:ln>
        </p:spPr>
        <p:txBody>
          <a:bodyPr anchorCtr="0" anchor="ctr" bIns="45700" lIns="91425" spcFirstLastPara="1" rIns="91425" wrap="square" tIns="45700"/>
          <a:lstStyle>
            <a:lvl1pPr indent="-228600" lvl="0" marL="457200" marR="0" rtl="0" algn="ctr">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3" name="Google Shape;103;p10"/>
          <p:cNvSpPr txBox="1"/>
          <p:nvPr>
            <p:ph idx="2" type="body"/>
          </p:nvPr>
        </p:nvSpPr>
        <p:spPr>
          <a:xfrm>
            <a:off x="0" y="771550"/>
            <a:ext cx="9144000" cy="288032"/>
          </a:xfrm>
          <a:prstGeom prst="rect">
            <a:avLst/>
          </a:prstGeom>
          <a:noFill/>
          <a:ln>
            <a:noFill/>
          </a:ln>
        </p:spPr>
        <p:txBody>
          <a:bodyPr anchorCtr="0" anchor="ctr" bIns="45700" lIns="91425" spcFirstLastPara="1" rIns="91425" wrap="square" tIns="45700"/>
          <a:lstStyle>
            <a:lvl1pPr indent="-228600" lvl="0" marL="457200" marR="0" rtl="0" algn="ctr">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D:\Fullppt\005-PNG이미지\모니터.png" id="104" name="Google Shape;104;p10"/>
          <p:cNvPicPr preferRelativeResize="0"/>
          <p:nvPr/>
        </p:nvPicPr>
        <p:blipFill rotWithShape="1">
          <a:blip r:embed="rId3">
            <a:alphaModFix/>
          </a:blip>
          <a:srcRect b="0" l="0" r="0" t="0"/>
          <a:stretch/>
        </p:blipFill>
        <p:spPr>
          <a:xfrm>
            <a:off x="1019755" y="1131590"/>
            <a:ext cx="3312368" cy="2943690"/>
          </a:xfrm>
          <a:prstGeom prst="rect">
            <a:avLst/>
          </a:prstGeom>
          <a:noFill/>
          <a:ln>
            <a:noFill/>
          </a:ln>
        </p:spPr>
      </p:pic>
      <p:sp>
        <p:nvSpPr>
          <p:cNvPr id="105" name="Google Shape;105;p10"/>
          <p:cNvSpPr/>
          <p:nvPr>
            <p:ph idx="3" type="pic"/>
          </p:nvPr>
        </p:nvSpPr>
        <p:spPr>
          <a:xfrm>
            <a:off x="1154419" y="1237310"/>
            <a:ext cx="3043041" cy="1842028"/>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pic>
        <p:nvPicPr>
          <p:cNvPr descr="D:\Fullppt\005-PNG이미지\모니터.png" id="106" name="Google Shape;106;p10"/>
          <p:cNvPicPr preferRelativeResize="0"/>
          <p:nvPr/>
        </p:nvPicPr>
        <p:blipFill rotWithShape="1">
          <a:blip r:embed="rId3">
            <a:alphaModFix/>
          </a:blip>
          <a:srcRect b="0" l="0" r="0" t="0"/>
          <a:stretch/>
        </p:blipFill>
        <p:spPr>
          <a:xfrm>
            <a:off x="4764171" y="1117462"/>
            <a:ext cx="3312368" cy="2943690"/>
          </a:xfrm>
          <a:prstGeom prst="rect">
            <a:avLst/>
          </a:prstGeom>
          <a:noFill/>
          <a:ln>
            <a:noFill/>
          </a:ln>
        </p:spPr>
      </p:pic>
      <p:sp>
        <p:nvSpPr>
          <p:cNvPr id="107" name="Google Shape;107;p10"/>
          <p:cNvSpPr/>
          <p:nvPr>
            <p:ph idx="4" type="pic"/>
          </p:nvPr>
        </p:nvSpPr>
        <p:spPr>
          <a:xfrm>
            <a:off x="4898835" y="1223182"/>
            <a:ext cx="3043041" cy="1842028"/>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08" name="Google Shape;108;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3F3F3F"/>
                </a:solidFill>
              </a:defRPr>
            </a:lvl1pPr>
            <a:lvl2pPr lvl="1">
              <a:buNone/>
              <a:defRPr>
                <a:solidFill>
                  <a:srgbClr val="3F3F3F"/>
                </a:solidFill>
              </a:defRPr>
            </a:lvl2pPr>
            <a:lvl3pPr lvl="2">
              <a:buNone/>
              <a:defRPr>
                <a:solidFill>
                  <a:srgbClr val="3F3F3F"/>
                </a:solidFill>
              </a:defRPr>
            </a:lvl3pPr>
            <a:lvl4pPr lvl="3">
              <a:buNone/>
              <a:defRPr>
                <a:solidFill>
                  <a:srgbClr val="3F3F3F"/>
                </a:solidFill>
              </a:defRPr>
            </a:lvl4pPr>
            <a:lvl5pPr lvl="4">
              <a:buNone/>
              <a:defRPr>
                <a:solidFill>
                  <a:srgbClr val="3F3F3F"/>
                </a:solidFill>
              </a:defRPr>
            </a:lvl5pPr>
            <a:lvl6pPr lvl="5">
              <a:buNone/>
              <a:defRPr>
                <a:solidFill>
                  <a:srgbClr val="3F3F3F"/>
                </a:solidFill>
              </a:defRPr>
            </a:lvl6pPr>
            <a:lvl7pPr lvl="6">
              <a:buNone/>
              <a:defRPr>
                <a:solidFill>
                  <a:srgbClr val="3F3F3F"/>
                </a:solidFill>
              </a:defRPr>
            </a:lvl7pPr>
            <a:lvl8pPr lvl="7">
              <a:buNone/>
              <a:defRPr>
                <a:solidFill>
                  <a:srgbClr val="3F3F3F"/>
                </a:solidFill>
              </a:defRPr>
            </a:lvl8pPr>
            <a:lvl9pPr lvl="8">
              <a:buNone/>
              <a:defRPr>
                <a:solidFill>
                  <a:srgbClr val="3F3F3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Images and Contents Layout">
  <p:cSld name="1_Images and Contents Layout">
    <p:spTree>
      <p:nvGrpSpPr>
        <p:cNvPr id="109" name="Shape 109"/>
        <p:cNvGrpSpPr/>
        <p:nvPr/>
      </p:nvGrpSpPr>
      <p:grpSpPr>
        <a:xfrm>
          <a:off x="0" y="0"/>
          <a:ext cx="0" cy="0"/>
          <a:chOff x="0" y="0"/>
          <a:chExt cx="0" cy="0"/>
        </a:xfrm>
      </p:grpSpPr>
      <p:sp>
        <p:nvSpPr>
          <p:cNvPr id="110" name="Google Shape;110;p11"/>
          <p:cNvSpPr/>
          <p:nvPr/>
        </p:nvSpPr>
        <p:spPr>
          <a:xfrm>
            <a:off x="3563888" y="1459377"/>
            <a:ext cx="3312127" cy="360000"/>
          </a:xfrm>
          <a:prstGeom prst="homePlate">
            <a:avLst>
              <a:gd fmla="val 58282" name="adj"/>
            </a:avLst>
          </a:prstGeom>
          <a:solidFill>
            <a:srgbClr val="C8E38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1" name="Google Shape;111;p11"/>
          <p:cNvSpPr/>
          <p:nvPr/>
        </p:nvSpPr>
        <p:spPr>
          <a:xfrm>
            <a:off x="3563888" y="1963541"/>
            <a:ext cx="3672128" cy="360000"/>
          </a:xfrm>
          <a:prstGeom prst="homePlate">
            <a:avLst>
              <a:gd fmla="val 58282" name="adj"/>
            </a:avLst>
          </a:prstGeom>
          <a:solidFill>
            <a:srgbClr val="A0CA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2" name="Google Shape;112;p11"/>
          <p:cNvSpPr/>
          <p:nvPr/>
        </p:nvSpPr>
        <p:spPr>
          <a:xfrm>
            <a:off x="3563888" y="2467705"/>
            <a:ext cx="4032128" cy="360000"/>
          </a:xfrm>
          <a:prstGeom prst="homePlate">
            <a:avLst>
              <a:gd fmla="val 58282"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3" name="Google Shape;113;p11"/>
          <p:cNvSpPr/>
          <p:nvPr/>
        </p:nvSpPr>
        <p:spPr>
          <a:xfrm>
            <a:off x="3563888" y="2947558"/>
            <a:ext cx="4392128" cy="360000"/>
          </a:xfrm>
          <a:prstGeom prst="homePlate">
            <a:avLst>
              <a:gd fmla="val 58282"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4" name="Google Shape;114;p11"/>
          <p:cNvSpPr txBox="1"/>
          <p:nvPr>
            <p:ph idx="1" type="body"/>
          </p:nvPr>
        </p:nvSpPr>
        <p:spPr>
          <a:xfrm>
            <a:off x="0" y="181632"/>
            <a:ext cx="9144000" cy="576064"/>
          </a:xfrm>
          <a:prstGeom prst="rect">
            <a:avLst/>
          </a:prstGeom>
          <a:noFill/>
          <a:ln>
            <a:noFill/>
          </a:ln>
        </p:spPr>
        <p:txBody>
          <a:bodyPr anchorCtr="0" anchor="ctr" bIns="45700" lIns="91425" spcFirstLastPara="1" rIns="91425" wrap="square" tIns="45700"/>
          <a:lstStyle>
            <a:lvl1pPr indent="-228600" lvl="0" marL="457200" marR="0" rtl="0" algn="ctr">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15" name="Google Shape;115;p11"/>
          <p:cNvSpPr txBox="1"/>
          <p:nvPr>
            <p:ph idx="2" type="body"/>
          </p:nvPr>
        </p:nvSpPr>
        <p:spPr>
          <a:xfrm>
            <a:off x="0" y="757696"/>
            <a:ext cx="9144000" cy="288032"/>
          </a:xfrm>
          <a:prstGeom prst="rect">
            <a:avLst/>
          </a:prstGeom>
          <a:noFill/>
          <a:ln>
            <a:noFill/>
          </a:ln>
        </p:spPr>
        <p:txBody>
          <a:bodyPr anchorCtr="0" anchor="ctr" bIns="45700" lIns="91425" spcFirstLastPara="1" rIns="91425" wrap="square" tIns="45700"/>
          <a:lstStyle>
            <a:lvl1pPr indent="-228600" lvl="0" marL="457200" marR="0" rtl="0" algn="ctr">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D:\Fullppt\005-PNG이미지\노트북.png" id="116" name="Google Shape;116;p11"/>
          <p:cNvPicPr preferRelativeResize="0"/>
          <p:nvPr/>
        </p:nvPicPr>
        <p:blipFill rotWithShape="1">
          <a:blip r:embed="rId2">
            <a:alphaModFix/>
          </a:blip>
          <a:srcRect b="0" l="0" r="0" t="0"/>
          <a:stretch/>
        </p:blipFill>
        <p:spPr>
          <a:xfrm>
            <a:off x="-396552" y="1140705"/>
            <a:ext cx="5218080" cy="2654000"/>
          </a:xfrm>
          <a:prstGeom prst="rect">
            <a:avLst/>
          </a:prstGeom>
          <a:noFill/>
          <a:ln>
            <a:noFill/>
          </a:ln>
        </p:spPr>
      </p:pic>
      <p:sp>
        <p:nvSpPr>
          <p:cNvPr id="117" name="Google Shape;117;p11"/>
          <p:cNvSpPr/>
          <p:nvPr>
            <p:ph idx="3" type="pic"/>
          </p:nvPr>
        </p:nvSpPr>
        <p:spPr>
          <a:xfrm>
            <a:off x="1021006" y="1483269"/>
            <a:ext cx="2501783" cy="1849492"/>
          </a:xfrm>
          <a:prstGeom prst="rect">
            <a:avLst/>
          </a:prstGeom>
          <a:solidFill>
            <a:srgbClr val="F2F2F2"/>
          </a:solidFill>
          <a:ln>
            <a:noFill/>
          </a:ln>
        </p:spPr>
        <p:txBody>
          <a:bodyPr anchorCtr="0" anchor="ctr" bIns="45700" lIns="91425" spcFirstLastPara="1" rIns="91425" wrap="square" tIns="45700"/>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grpSp>
        <p:nvGrpSpPr>
          <p:cNvPr id="118" name="Google Shape;118;p11"/>
          <p:cNvGrpSpPr/>
          <p:nvPr/>
        </p:nvGrpSpPr>
        <p:grpSpPr>
          <a:xfrm>
            <a:off x="2366" y="5048249"/>
            <a:ext cx="9141635" cy="105933"/>
            <a:chOff x="2267744" y="4865360"/>
            <a:chExt cx="8064896" cy="154663"/>
          </a:xfrm>
        </p:grpSpPr>
        <p:sp>
          <p:nvSpPr>
            <p:cNvPr id="119" name="Google Shape;119;p11"/>
            <p:cNvSpPr/>
            <p:nvPr/>
          </p:nvSpPr>
          <p:spPr>
            <a:xfrm>
              <a:off x="2267744" y="4872209"/>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0" name="Google Shape;120;p11"/>
            <p:cNvSpPr/>
            <p:nvPr/>
          </p:nvSpPr>
          <p:spPr>
            <a:xfrm>
              <a:off x="2771800" y="4872088"/>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1" name="Google Shape;121;p11"/>
            <p:cNvSpPr/>
            <p:nvPr/>
          </p:nvSpPr>
          <p:spPr>
            <a:xfrm>
              <a:off x="3275856" y="4870431"/>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2" name="Google Shape;122;p11"/>
            <p:cNvSpPr/>
            <p:nvPr/>
          </p:nvSpPr>
          <p:spPr>
            <a:xfrm>
              <a:off x="3779912" y="4870310"/>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3" name="Google Shape;123;p11"/>
            <p:cNvSpPr/>
            <p:nvPr/>
          </p:nvSpPr>
          <p:spPr>
            <a:xfrm>
              <a:off x="4283968" y="4868845"/>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4" name="Google Shape;124;p11"/>
            <p:cNvSpPr/>
            <p:nvPr/>
          </p:nvSpPr>
          <p:spPr>
            <a:xfrm>
              <a:off x="4788024" y="4868724"/>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5" name="Google Shape;125;p11"/>
            <p:cNvSpPr/>
            <p:nvPr/>
          </p:nvSpPr>
          <p:spPr>
            <a:xfrm>
              <a:off x="5292080" y="4867067"/>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6" name="Google Shape;126;p11"/>
            <p:cNvSpPr/>
            <p:nvPr/>
          </p:nvSpPr>
          <p:spPr>
            <a:xfrm>
              <a:off x="5796136" y="4866946"/>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7" name="Google Shape;127;p11"/>
            <p:cNvSpPr/>
            <p:nvPr/>
          </p:nvSpPr>
          <p:spPr>
            <a:xfrm>
              <a:off x="6300192" y="4868845"/>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8" name="Google Shape;128;p11"/>
            <p:cNvSpPr/>
            <p:nvPr/>
          </p:nvSpPr>
          <p:spPr>
            <a:xfrm>
              <a:off x="6804248" y="4868724"/>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9" name="Google Shape;129;p11"/>
            <p:cNvSpPr/>
            <p:nvPr/>
          </p:nvSpPr>
          <p:spPr>
            <a:xfrm>
              <a:off x="7308304" y="4867067"/>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0" name="Google Shape;130;p11"/>
            <p:cNvSpPr/>
            <p:nvPr/>
          </p:nvSpPr>
          <p:spPr>
            <a:xfrm>
              <a:off x="7812360" y="4866946"/>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1" name="Google Shape;131;p11"/>
            <p:cNvSpPr/>
            <p:nvPr/>
          </p:nvSpPr>
          <p:spPr>
            <a:xfrm>
              <a:off x="8316416" y="4865481"/>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2" name="Google Shape;132;p11"/>
            <p:cNvSpPr/>
            <p:nvPr/>
          </p:nvSpPr>
          <p:spPr>
            <a:xfrm>
              <a:off x="8820472" y="4865360"/>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3" name="Google Shape;133;p11"/>
            <p:cNvSpPr/>
            <p:nvPr/>
          </p:nvSpPr>
          <p:spPr>
            <a:xfrm>
              <a:off x="9324528" y="4871445"/>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4" name="Google Shape;134;p11"/>
            <p:cNvSpPr/>
            <p:nvPr/>
          </p:nvSpPr>
          <p:spPr>
            <a:xfrm>
              <a:off x="9828584" y="4871324"/>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35" name="Google Shape;135;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3F3F3F"/>
                </a:solidFill>
              </a:defRPr>
            </a:lvl1pPr>
            <a:lvl2pPr lvl="1">
              <a:buNone/>
              <a:defRPr>
                <a:solidFill>
                  <a:srgbClr val="3F3F3F"/>
                </a:solidFill>
              </a:defRPr>
            </a:lvl2pPr>
            <a:lvl3pPr lvl="2">
              <a:buNone/>
              <a:defRPr>
                <a:solidFill>
                  <a:srgbClr val="3F3F3F"/>
                </a:solidFill>
              </a:defRPr>
            </a:lvl3pPr>
            <a:lvl4pPr lvl="3">
              <a:buNone/>
              <a:defRPr>
                <a:solidFill>
                  <a:srgbClr val="3F3F3F"/>
                </a:solidFill>
              </a:defRPr>
            </a:lvl4pPr>
            <a:lvl5pPr lvl="4">
              <a:buNone/>
              <a:defRPr>
                <a:solidFill>
                  <a:srgbClr val="3F3F3F"/>
                </a:solidFill>
              </a:defRPr>
            </a:lvl5pPr>
            <a:lvl6pPr lvl="5">
              <a:buNone/>
              <a:defRPr>
                <a:solidFill>
                  <a:srgbClr val="3F3F3F"/>
                </a:solidFill>
              </a:defRPr>
            </a:lvl6pPr>
            <a:lvl7pPr lvl="6">
              <a:buNone/>
              <a:defRPr>
                <a:solidFill>
                  <a:srgbClr val="3F3F3F"/>
                </a:solidFill>
              </a:defRPr>
            </a:lvl7pPr>
            <a:lvl8pPr lvl="7">
              <a:buNone/>
              <a:defRPr>
                <a:solidFill>
                  <a:srgbClr val="3F3F3F"/>
                </a:solidFill>
              </a:defRPr>
            </a:lvl8pPr>
            <a:lvl9pPr lvl="8">
              <a:buNone/>
              <a:defRPr>
                <a:solidFill>
                  <a:srgbClr val="3F3F3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3.xml"/><Relationship Id="rId10" Type="http://schemas.openxmlformats.org/officeDocument/2006/relationships/slideLayout" Target="../slideLayouts/slideLayout12.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theme" Target="../theme/theme3.xml"/><Relationship Id="rId16" Type="http://schemas.openxmlformats.org/officeDocument/2006/relationships/slideLayout" Target="../slideLayouts/slideLayout18.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 name="Shape 36"/>
        <p:cNvGrpSpPr/>
        <p:nvPr/>
      </p:nvGrpSpPr>
      <p:grpSpPr>
        <a:xfrm>
          <a:off x="0" y="0"/>
          <a:ext cx="0" cy="0"/>
          <a:chOff x="0" y="0"/>
          <a:chExt cx="0" cy="0"/>
        </a:xfrm>
      </p:grpSpPr>
      <p:sp>
        <p:nvSpPr>
          <p:cNvPr id="37" name="Google Shape;37;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free-powerpoint-templates-design.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4.jp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1">
            <a:hlinkClick r:id="rId3"/>
          </p:cNvPr>
          <p:cNvSpPr txBox="1"/>
          <p:nvPr/>
        </p:nvSpPr>
        <p:spPr>
          <a:xfrm>
            <a:off x="0" y="4724113"/>
            <a:ext cx="9144000" cy="21544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800" u="none" cap="none" strike="noStrike">
              <a:solidFill>
                <a:schemeClr val="lt1"/>
              </a:solidFill>
              <a:latin typeface="Arial"/>
              <a:ea typeface="Arial"/>
              <a:cs typeface="Arial"/>
              <a:sym typeface="Arial"/>
            </a:endParaRPr>
          </a:p>
        </p:txBody>
      </p:sp>
      <p:sp>
        <p:nvSpPr>
          <p:cNvPr id="208" name="Google Shape;208;p21"/>
          <p:cNvSpPr txBox="1"/>
          <p:nvPr>
            <p:ph idx="1" type="body"/>
          </p:nvPr>
        </p:nvSpPr>
        <p:spPr>
          <a:xfrm>
            <a:off x="0" y="3723878"/>
            <a:ext cx="9144000" cy="51754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600"/>
              <a:buNone/>
            </a:pPr>
            <a:r>
              <a:rPr lang="en-US"/>
              <a:t>L’Open data et l’agriculture </a:t>
            </a:r>
            <a:endParaRPr/>
          </a:p>
        </p:txBody>
      </p:sp>
      <p:sp>
        <p:nvSpPr>
          <p:cNvPr id="209" name="Google Shape;209;p21"/>
          <p:cNvSpPr txBox="1"/>
          <p:nvPr>
            <p:ph idx="2" type="body"/>
          </p:nvPr>
        </p:nvSpPr>
        <p:spPr>
          <a:xfrm>
            <a:off x="2" y="4404272"/>
            <a:ext cx="9144000" cy="432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None/>
            </a:pPr>
            <a:r>
              <a:rPr lang="en-US"/>
              <a:t>Martin Le Baut &amp; Abdelhamid NEJI</a:t>
            </a:r>
            <a:endParaRPr/>
          </a:p>
          <a:p>
            <a:pPr indent="0" lvl="0" marL="0" rtl="0" algn="ctr">
              <a:lnSpc>
                <a:spcPct val="100000"/>
              </a:lnSpc>
              <a:spcBef>
                <a:spcPts val="0"/>
              </a:spcBef>
              <a:spcAft>
                <a:spcPts val="0"/>
              </a:spcAft>
              <a:buClr>
                <a:schemeClr val="dk1"/>
              </a:buClr>
              <a:buSzPts val="1400"/>
              <a:buNone/>
            </a:pPr>
            <a:r>
              <a:t/>
            </a:r>
            <a:endParaRPr/>
          </a:p>
          <a:p>
            <a:pPr indent="0" lvl="0" marL="0" rtl="0" algn="ctr">
              <a:lnSpc>
                <a:spcPct val="100000"/>
              </a:lnSpc>
              <a:spcBef>
                <a:spcPts val="0"/>
              </a:spcBef>
              <a:spcAft>
                <a:spcPts val="0"/>
              </a:spcAft>
              <a:buClr>
                <a:schemeClr val="dk1"/>
              </a:buClr>
              <a:buSzPts val="1400"/>
              <a:buNone/>
            </a:pPr>
            <a:r>
              <a:rPr lang="en-US"/>
              <a:t>Novembre 2018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30"/>
          <p:cNvSpPr/>
          <p:nvPr>
            <p:ph idx="2" type="pic"/>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rtl="0" algn="ctr">
              <a:spcBef>
                <a:spcPts val="240"/>
              </a:spcBef>
              <a:spcAft>
                <a:spcPts val="0"/>
              </a:spcAft>
              <a:buNone/>
            </a:pPr>
            <a:r>
              <a:t/>
            </a:r>
            <a:endParaRPr/>
          </a:p>
        </p:txBody>
      </p:sp>
      <p:sp>
        <p:nvSpPr>
          <p:cNvPr id="339" name="Google Shape;339;p30"/>
          <p:cNvSpPr/>
          <p:nvPr/>
        </p:nvSpPr>
        <p:spPr>
          <a:xfrm>
            <a:off x="0" y="3215699"/>
            <a:ext cx="9144000" cy="1520400"/>
          </a:xfrm>
          <a:prstGeom prst="rect">
            <a:avLst/>
          </a:prstGeom>
          <a:solidFill>
            <a:schemeClr val="accent3">
              <a:alpha val="6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0" name="Google Shape;340;p30"/>
          <p:cNvSpPr/>
          <p:nvPr/>
        </p:nvSpPr>
        <p:spPr>
          <a:xfrm>
            <a:off x="0" y="3291830"/>
            <a:ext cx="395400" cy="1368300"/>
          </a:xfrm>
          <a:prstGeom prst="rect">
            <a:avLst/>
          </a:prstGeom>
          <a:solidFill>
            <a:schemeClr val="accent2">
              <a:alpha val="6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1" name="Google Shape;341;p30"/>
          <p:cNvSpPr/>
          <p:nvPr/>
        </p:nvSpPr>
        <p:spPr>
          <a:xfrm rot="-5400000">
            <a:off x="755764" y="3690367"/>
            <a:ext cx="573383" cy="573760"/>
          </a:xfrm>
          <a:custGeom>
            <a:rect b="b" l="l" r="r" t="t"/>
            <a:pathLst>
              <a:path extrusionOk="0" h="3187558" w="3185463">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2" name="Google Shape;342;p30"/>
          <p:cNvSpPr txBox="1"/>
          <p:nvPr/>
        </p:nvSpPr>
        <p:spPr>
          <a:xfrm>
            <a:off x="1475656" y="3409648"/>
            <a:ext cx="2304300" cy="1132500"/>
          </a:xfrm>
          <a:prstGeom prst="rect">
            <a:avLst/>
          </a:prstGeom>
          <a:noFill/>
          <a:ln>
            <a:noFill/>
          </a:ln>
        </p:spPr>
        <p:txBody>
          <a:bodyPr anchorCtr="0" anchor="ctr" bIns="45700" lIns="91425" spcFirstLastPara="1" rIns="91425" wrap="square" tIns="45700">
            <a:noAutofit/>
          </a:bodyPr>
          <a:lstStyle/>
          <a:p>
            <a:pPr indent="0" lvl="0" marL="0" marR="0" rtl="0" algn="l">
              <a:lnSpc>
                <a:spcPct val="110000"/>
              </a:lnSpc>
              <a:spcBef>
                <a:spcPts val="0"/>
              </a:spcBef>
              <a:spcAft>
                <a:spcPts val="0"/>
              </a:spcAft>
              <a:buClr>
                <a:schemeClr val="lt1"/>
              </a:buClr>
              <a:buSzPts val="3600"/>
              <a:buFont typeface="Arial"/>
              <a:buNone/>
            </a:pPr>
            <a:r>
              <a:rPr b="1" lang="en-US" sz="2400">
                <a:solidFill>
                  <a:schemeClr val="lt1"/>
                </a:solidFill>
              </a:rPr>
              <a:t>API-AGRO</a:t>
            </a:r>
            <a:r>
              <a:rPr b="1" lang="en-US" sz="3600">
                <a:solidFill>
                  <a:schemeClr val="lt1"/>
                </a:solidFill>
                <a:latin typeface="Arial"/>
                <a:ea typeface="Arial"/>
                <a:cs typeface="Arial"/>
                <a:sym typeface="Arial"/>
              </a:rPr>
              <a:t> </a:t>
            </a:r>
            <a:endParaRPr/>
          </a:p>
        </p:txBody>
      </p:sp>
      <p:pic>
        <p:nvPicPr>
          <p:cNvPr id="343" name="Google Shape;343;p30"/>
          <p:cNvPicPr preferRelativeResize="0"/>
          <p:nvPr/>
        </p:nvPicPr>
        <p:blipFill>
          <a:blip r:embed="rId3">
            <a:alphaModFix/>
          </a:blip>
          <a:stretch>
            <a:fillRect/>
          </a:stretch>
        </p:blipFill>
        <p:spPr>
          <a:xfrm>
            <a:off x="0" y="0"/>
            <a:ext cx="9144002" cy="3215699"/>
          </a:xfrm>
          <a:prstGeom prst="rect">
            <a:avLst/>
          </a:prstGeom>
          <a:noFill/>
          <a:ln>
            <a:noFill/>
          </a:ln>
        </p:spPr>
      </p:pic>
      <p:sp>
        <p:nvSpPr>
          <p:cNvPr id="344" name="Google Shape;344;p30"/>
          <p:cNvSpPr txBox="1"/>
          <p:nvPr/>
        </p:nvSpPr>
        <p:spPr>
          <a:xfrm>
            <a:off x="3923925" y="3283451"/>
            <a:ext cx="4752600" cy="1300200"/>
          </a:xfrm>
          <a:prstGeom prst="rect">
            <a:avLst/>
          </a:prstGeom>
          <a:noFill/>
          <a:ln>
            <a:noFill/>
          </a:ln>
        </p:spPr>
        <p:txBody>
          <a:bodyPr anchorCtr="0" anchor="ctr" bIns="45700" lIns="91425" spcFirstLastPara="1" rIns="91425" wrap="square" tIns="45700">
            <a:noAutofit/>
          </a:bodyPr>
          <a:lstStyle/>
          <a:p>
            <a:pPr indent="0" lvl="0" marL="0" rtl="0" algn="just">
              <a:spcBef>
                <a:spcPts val="0"/>
              </a:spcBef>
              <a:spcAft>
                <a:spcPts val="0"/>
              </a:spcAft>
              <a:buClr>
                <a:schemeClr val="lt1"/>
              </a:buClr>
              <a:buSzPts val="1200"/>
              <a:buFont typeface="Arial"/>
              <a:buNone/>
            </a:pPr>
            <a:r>
              <a:t/>
            </a:r>
            <a:endParaRPr sz="1300"/>
          </a:p>
          <a:p>
            <a:pPr indent="0" lvl="0" marL="0" rtl="0" algn="just">
              <a:lnSpc>
                <a:spcPct val="115000"/>
              </a:lnSpc>
              <a:spcBef>
                <a:spcPts val="0"/>
              </a:spcBef>
              <a:spcAft>
                <a:spcPts val="0"/>
              </a:spcAft>
              <a:buClr>
                <a:schemeClr val="dk1"/>
              </a:buClr>
              <a:buSzPts val="1100"/>
              <a:buFont typeface="Arial"/>
              <a:buNone/>
            </a:pPr>
            <a:r>
              <a:rPr lang="en-US" sz="1300">
                <a:solidFill>
                  <a:srgbClr val="FFFFFF"/>
                </a:solidFill>
                <a:latin typeface="Times New Roman"/>
                <a:ea typeface="Times New Roman"/>
                <a:cs typeface="Times New Roman"/>
                <a:sym typeface="Times New Roman"/>
              </a:rPr>
              <a:t>API-AGRO est une plateforme française d’open data sur l’agriculture. De nombreuses données y sont répertoriées allant des rendements des productions végétales aux essais de stimulateurs de défenses naturelles.</a:t>
            </a:r>
            <a:endParaRPr sz="1300">
              <a:solidFill>
                <a:srgbClr val="FFFFFF"/>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US" sz="1300">
                <a:solidFill>
                  <a:srgbClr val="FFFFFF"/>
                </a:solidFill>
                <a:latin typeface="Times New Roman"/>
                <a:ea typeface="Times New Roman"/>
                <a:cs typeface="Times New Roman"/>
                <a:sym typeface="Times New Roman"/>
              </a:rPr>
              <a:t>De plus API-AGRO met aussi à disposition des données ouvertes par d’autres producteurs comme les prévisions météo.</a:t>
            </a:r>
            <a:r>
              <a:rPr lang="en-US" sz="1300">
                <a:solidFill>
                  <a:srgbClr val="FFFFFF"/>
                </a:solidFill>
              </a:rPr>
              <a:t> </a:t>
            </a:r>
            <a:endParaRPr sz="1300">
              <a:solidFill>
                <a:srgbClr val="FFFFFF"/>
              </a:solidFill>
            </a:endParaRPr>
          </a:p>
          <a:p>
            <a:pPr indent="0" lvl="0" marL="0" marR="0" rtl="0" algn="just">
              <a:spcBef>
                <a:spcPts val="0"/>
              </a:spcBef>
              <a:spcAft>
                <a:spcPts val="0"/>
              </a:spcAft>
              <a:buClr>
                <a:schemeClr val="lt1"/>
              </a:buClr>
              <a:buSzPts val="1200"/>
              <a:buFont typeface="Arial"/>
              <a:buNone/>
            </a:pPr>
            <a:r>
              <a:t/>
            </a:r>
            <a:endParaRPr sz="1300">
              <a:solidFill>
                <a:schemeClr val="lt1"/>
              </a:solidFill>
            </a:endParaRPr>
          </a:p>
        </p:txBody>
      </p:sp>
      <p:sp>
        <p:nvSpPr>
          <p:cNvPr id="345" name="Google Shape;345;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pic>
        <p:nvPicPr>
          <p:cNvPr id="350" name="Google Shape;350;p31"/>
          <p:cNvPicPr preferRelativeResize="0"/>
          <p:nvPr/>
        </p:nvPicPr>
        <p:blipFill>
          <a:blip r:embed="rId3">
            <a:alphaModFix/>
          </a:blip>
          <a:stretch>
            <a:fillRect/>
          </a:stretch>
        </p:blipFill>
        <p:spPr>
          <a:xfrm>
            <a:off x="189875" y="0"/>
            <a:ext cx="8954125" cy="3232025"/>
          </a:xfrm>
          <a:prstGeom prst="rect">
            <a:avLst/>
          </a:prstGeom>
          <a:noFill/>
          <a:ln>
            <a:noFill/>
          </a:ln>
        </p:spPr>
      </p:pic>
      <p:sp>
        <p:nvSpPr>
          <p:cNvPr id="351" name="Google Shape;351;p31"/>
          <p:cNvSpPr/>
          <p:nvPr/>
        </p:nvSpPr>
        <p:spPr>
          <a:xfrm>
            <a:off x="0" y="3291824"/>
            <a:ext cx="9144000" cy="1520400"/>
          </a:xfrm>
          <a:prstGeom prst="rect">
            <a:avLst/>
          </a:prstGeom>
          <a:solidFill>
            <a:schemeClr val="accent3">
              <a:alpha val="6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2" name="Google Shape;352;p31"/>
          <p:cNvSpPr/>
          <p:nvPr/>
        </p:nvSpPr>
        <p:spPr>
          <a:xfrm>
            <a:off x="0" y="3291830"/>
            <a:ext cx="395400" cy="1368300"/>
          </a:xfrm>
          <a:prstGeom prst="rect">
            <a:avLst/>
          </a:prstGeom>
          <a:solidFill>
            <a:schemeClr val="accent2">
              <a:alpha val="6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3" name="Google Shape;353;p31"/>
          <p:cNvSpPr/>
          <p:nvPr/>
        </p:nvSpPr>
        <p:spPr>
          <a:xfrm rot="-5400000">
            <a:off x="755764" y="3690367"/>
            <a:ext cx="573383" cy="573760"/>
          </a:xfrm>
          <a:custGeom>
            <a:rect b="b" l="l" r="r" t="t"/>
            <a:pathLst>
              <a:path extrusionOk="0" h="3187558" w="3185463">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4" name="Google Shape;354;p31"/>
          <p:cNvSpPr txBox="1"/>
          <p:nvPr/>
        </p:nvSpPr>
        <p:spPr>
          <a:xfrm>
            <a:off x="1475656" y="3409648"/>
            <a:ext cx="2304300" cy="1132500"/>
          </a:xfrm>
          <a:prstGeom prst="rect">
            <a:avLst/>
          </a:prstGeom>
          <a:noFill/>
          <a:ln>
            <a:noFill/>
          </a:ln>
        </p:spPr>
        <p:txBody>
          <a:bodyPr anchorCtr="0" anchor="ctr" bIns="45700" lIns="91425" spcFirstLastPara="1" rIns="91425" wrap="square" tIns="45700">
            <a:noAutofit/>
          </a:bodyPr>
          <a:lstStyle/>
          <a:p>
            <a:pPr indent="0" lvl="0" marL="0" marR="0" rtl="0" algn="l">
              <a:lnSpc>
                <a:spcPct val="110000"/>
              </a:lnSpc>
              <a:spcBef>
                <a:spcPts val="0"/>
              </a:spcBef>
              <a:spcAft>
                <a:spcPts val="0"/>
              </a:spcAft>
              <a:buClr>
                <a:schemeClr val="lt1"/>
              </a:buClr>
              <a:buSzPts val="3600"/>
              <a:buFont typeface="Arial"/>
              <a:buNone/>
            </a:pPr>
            <a:r>
              <a:rPr b="1" lang="en-US" sz="2400">
                <a:solidFill>
                  <a:schemeClr val="lt1"/>
                </a:solidFill>
              </a:rPr>
              <a:t>Alim’ Confiance</a:t>
            </a:r>
            <a:endParaRPr/>
          </a:p>
        </p:txBody>
      </p:sp>
      <p:sp>
        <p:nvSpPr>
          <p:cNvPr id="355" name="Google Shape;355;p31"/>
          <p:cNvSpPr txBox="1"/>
          <p:nvPr/>
        </p:nvSpPr>
        <p:spPr>
          <a:xfrm>
            <a:off x="3923928" y="3435846"/>
            <a:ext cx="4752600" cy="1080000"/>
          </a:xfrm>
          <a:prstGeom prst="rect">
            <a:avLst/>
          </a:prstGeom>
          <a:noFill/>
          <a:ln>
            <a:noFill/>
          </a:ln>
        </p:spPr>
        <p:txBody>
          <a:bodyPr anchorCtr="0" anchor="ctr" bIns="45700" lIns="91425" spcFirstLastPara="1" rIns="91425" wrap="square" tIns="45700">
            <a:noAutofit/>
          </a:bodyPr>
          <a:lstStyle/>
          <a:p>
            <a:pPr indent="0" lvl="0" marL="0" rtl="0" algn="just">
              <a:spcBef>
                <a:spcPts val="0"/>
              </a:spcBef>
              <a:spcAft>
                <a:spcPts val="0"/>
              </a:spcAft>
              <a:buClr>
                <a:schemeClr val="lt1"/>
              </a:buClr>
              <a:buSzPts val="1200"/>
              <a:buFont typeface="Arial"/>
              <a:buNone/>
            </a:pPr>
            <a:r>
              <a:t/>
            </a:r>
            <a:endParaRPr sz="1300"/>
          </a:p>
          <a:p>
            <a:pPr indent="0" lvl="0" marL="0" rtl="0" algn="just">
              <a:lnSpc>
                <a:spcPct val="115000"/>
              </a:lnSpc>
              <a:spcBef>
                <a:spcPts val="0"/>
              </a:spcBef>
              <a:spcAft>
                <a:spcPts val="0"/>
              </a:spcAft>
              <a:buClr>
                <a:schemeClr val="dk1"/>
              </a:buClr>
              <a:buSzPts val="1100"/>
              <a:buFont typeface="Arial"/>
              <a:buNone/>
            </a:pPr>
            <a:r>
              <a:rPr lang="en-US" sz="1300">
                <a:solidFill>
                  <a:srgbClr val="F3F3F3"/>
                </a:solidFill>
              </a:rPr>
              <a:t>Alim’ Confiance est une application mobile développée par le Ministère de l'agriculture qui permet aux consommateurs d’avoir accès aux résultats de contrôles d'hygiène réalisés dans les établissements de la chaîne alimentaire notamment les restaurants et les abattoirs.</a:t>
            </a:r>
            <a:endParaRPr sz="1300">
              <a:solidFill>
                <a:srgbClr val="F3F3F3"/>
              </a:solidFill>
            </a:endParaRPr>
          </a:p>
          <a:p>
            <a:pPr indent="0" lvl="0" marL="0" marR="0" rtl="0" algn="just">
              <a:spcBef>
                <a:spcPts val="0"/>
              </a:spcBef>
              <a:spcAft>
                <a:spcPts val="0"/>
              </a:spcAft>
              <a:buClr>
                <a:schemeClr val="lt1"/>
              </a:buClr>
              <a:buSzPts val="1200"/>
              <a:buFont typeface="Arial"/>
              <a:buNone/>
            </a:pPr>
            <a:r>
              <a:t/>
            </a:r>
            <a:endParaRPr sz="1300">
              <a:solidFill>
                <a:schemeClr val="lt1"/>
              </a:solidFill>
              <a:highlight>
                <a:srgbClr val="000000"/>
              </a:highlight>
            </a:endParaRPr>
          </a:p>
        </p:txBody>
      </p:sp>
      <p:sp>
        <p:nvSpPr>
          <p:cNvPr id="356" name="Google Shape;356;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pic>
        <p:nvPicPr>
          <p:cNvPr id="361" name="Google Shape;361;p32"/>
          <p:cNvPicPr preferRelativeResize="0"/>
          <p:nvPr/>
        </p:nvPicPr>
        <p:blipFill>
          <a:blip r:embed="rId3">
            <a:alphaModFix/>
          </a:blip>
          <a:stretch>
            <a:fillRect/>
          </a:stretch>
        </p:blipFill>
        <p:spPr>
          <a:xfrm>
            <a:off x="-25" y="0"/>
            <a:ext cx="9144000" cy="3291900"/>
          </a:xfrm>
          <a:prstGeom prst="rect">
            <a:avLst/>
          </a:prstGeom>
          <a:noFill/>
          <a:ln>
            <a:noFill/>
          </a:ln>
        </p:spPr>
      </p:pic>
      <p:sp>
        <p:nvSpPr>
          <p:cNvPr id="362" name="Google Shape;362;p32"/>
          <p:cNvSpPr txBox="1"/>
          <p:nvPr/>
        </p:nvSpPr>
        <p:spPr>
          <a:xfrm>
            <a:off x="323528" y="3588246"/>
            <a:ext cx="2808300" cy="1080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3200"/>
              <a:buFont typeface="Arial"/>
              <a:buNone/>
            </a:pPr>
            <a:r>
              <a:rPr b="1" lang="en-US" sz="3200">
                <a:solidFill>
                  <a:schemeClr val="accent1"/>
                </a:solidFill>
              </a:rPr>
              <a:t>Le </a:t>
            </a:r>
            <a:r>
              <a:rPr b="1" lang="en-US" sz="3200">
                <a:solidFill>
                  <a:schemeClr val="accent1"/>
                </a:solidFill>
              </a:rPr>
              <a:t>portail</a:t>
            </a:r>
            <a:r>
              <a:rPr b="1" lang="en-US" sz="3200">
                <a:solidFill>
                  <a:schemeClr val="accent1"/>
                </a:solidFill>
              </a:rPr>
              <a:t> </a:t>
            </a:r>
            <a:endParaRPr/>
          </a:p>
          <a:p>
            <a:pPr indent="0" lvl="0" marL="0" marR="0" rtl="0" algn="l">
              <a:spcBef>
                <a:spcPts val="640"/>
              </a:spcBef>
              <a:spcAft>
                <a:spcPts val="0"/>
              </a:spcAft>
              <a:buClr>
                <a:srgbClr val="3F3F3F"/>
              </a:buClr>
              <a:buSzPts val="3200"/>
              <a:buFont typeface="Arial"/>
              <a:buNone/>
            </a:pPr>
            <a:r>
              <a:rPr b="1" lang="en-US" sz="3200">
                <a:solidFill>
                  <a:srgbClr val="3F3F3F"/>
                </a:solidFill>
              </a:rPr>
              <a:t>d’open data en afrique</a:t>
            </a:r>
            <a:endParaRPr/>
          </a:p>
        </p:txBody>
      </p:sp>
      <p:sp>
        <p:nvSpPr>
          <p:cNvPr id="363" name="Google Shape;363;p32"/>
          <p:cNvSpPr/>
          <p:nvPr/>
        </p:nvSpPr>
        <p:spPr>
          <a:xfrm>
            <a:off x="4055368" y="2787774"/>
            <a:ext cx="1033200" cy="1033200"/>
          </a:xfrm>
          <a:prstGeom prst="diamond">
            <a:avLst/>
          </a:prstGeom>
          <a:solidFill>
            <a:schemeClr val="accent1"/>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4" name="Google Shape;364;p32"/>
          <p:cNvSpPr txBox="1"/>
          <p:nvPr/>
        </p:nvSpPr>
        <p:spPr>
          <a:xfrm>
            <a:off x="4844225" y="4062555"/>
            <a:ext cx="4104300" cy="453300"/>
          </a:xfrm>
          <a:prstGeom prst="rect">
            <a:avLst/>
          </a:prstGeom>
          <a:no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200">
                <a:solidFill>
                  <a:srgbClr val="3F3F3F"/>
                </a:solidFill>
              </a:rPr>
              <a:t>Cette </a:t>
            </a:r>
            <a:r>
              <a:rPr lang="en-US" sz="1200">
                <a:solidFill>
                  <a:srgbClr val="3F3F3F"/>
                </a:solidFill>
              </a:rPr>
              <a:t>plateforme</a:t>
            </a:r>
            <a:r>
              <a:rPr lang="en-US" sz="1200">
                <a:solidFill>
                  <a:srgbClr val="3F3F3F"/>
                </a:solidFill>
              </a:rPr>
              <a:t> a été créée </a:t>
            </a:r>
            <a:r>
              <a:rPr lang="en-US" sz="1200">
                <a:solidFill>
                  <a:srgbClr val="3F3F3F"/>
                </a:solidFill>
              </a:rPr>
              <a:t>en 2013</a:t>
            </a:r>
            <a:r>
              <a:rPr lang="en-US" sz="1200">
                <a:solidFill>
                  <a:srgbClr val="3F3F3F"/>
                </a:solidFill>
              </a:rPr>
              <a:t> par la BAD et fournit les données statistiques de 54 pays </a:t>
            </a:r>
            <a:r>
              <a:rPr lang="en-US" sz="1200">
                <a:solidFill>
                  <a:srgbClr val="3F3F3F"/>
                </a:solidFill>
              </a:rPr>
              <a:t>accessibles</a:t>
            </a:r>
            <a:r>
              <a:rPr lang="en-US" sz="1200">
                <a:solidFill>
                  <a:srgbClr val="3F3F3F"/>
                </a:solidFill>
              </a:rPr>
              <a:t> à tous</a:t>
            </a:r>
            <a:r>
              <a:rPr b="1" lang="en-US" sz="1200">
                <a:solidFill>
                  <a:srgbClr val="3F3F3F"/>
                </a:solidFill>
              </a:rPr>
              <a:t>. </a:t>
            </a:r>
            <a:r>
              <a:rPr lang="en-US" sz="1200">
                <a:solidFill>
                  <a:srgbClr val="333333"/>
                </a:solidFill>
                <a:highlight>
                  <a:srgbClr val="FFFFFF"/>
                </a:highlight>
              </a:rPr>
              <a:t>En plus des statistiques socio-économiques, des données sur les sujets clés de développement, telles que le changement climatique, la sécurité alimentaire, les infrastructures.</a:t>
            </a:r>
            <a:endParaRPr b="1" sz="1200">
              <a:solidFill>
                <a:srgbClr val="3F3F3F"/>
              </a:solidFill>
            </a:endParaRPr>
          </a:p>
        </p:txBody>
      </p:sp>
      <p:sp>
        <p:nvSpPr>
          <p:cNvPr id="365" name="Google Shape;365;p32"/>
          <p:cNvSpPr/>
          <p:nvPr/>
        </p:nvSpPr>
        <p:spPr>
          <a:xfrm rot="-5400000">
            <a:off x="4376869" y="3109130"/>
            <a:ext cx="390219" cy="390476"/>
          </a:xfrm>
          <a:custGeom>
            <a:rect b="b" l="l" r="r" t="t"/>
            <a:pathLst>
              <a:path extrusionOk="0" h="3187558" w="3185463">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highlight>
                <a:srgbClr val="000000"/>
              </a:highlight>
              <a:latin typeface="Arial"/>
              <a:ea typeface="Arial"/>
              <a:cs typeface="Arial"/>
              <a:sym typeface="Arial"/>
            </a:endParaRPr>
          </a:p>
        </p:txBody>
      </p:sp>
      <p:sp>
        <p:nvSpPr>
          <p:cNvPr id="366" name="Google Shape;366;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pic>
        <p:nvPicPr>
          <p:cNvPr id="371" name="Google Shape;371;p33"/>
          <p:cNvPicPr preferRelativeResize="0"/>
          <p:nvPr/>
        </p:nvPicPr>
        <p:blipFill>
          <a:blip r:embed="rId3">
            <a:alphaModFix/>
          </a:blip>
          <a:stretch>
            <a:fillRect/>
          </a:stretch>
        </p:blipFill>
        <p:spPr>
          <a:xfrm>
            <a:off x="0" y="0"/>
            <a:ext cx="9144000" cy="3215700"/>
          </a:xfrm>
          <a:prstGeom prst="rect">
            <a:avLst/>
          </a:prstGeom>
          <a:noFill/>
          <a:ln>
            <a:noFill/>
          </a:ln>
        </p:spPr>
      </p:pic>
      <p:sp>
        <p:nvSpPr>
          <p:cNvPr id="372" name="Google Shape;372;p33"/>
          <p:cNvSpPr txBox="1"/>
          <p:nvPr/>
        </p:nvSpPr>
        <p:spPr>
          <a:xfrm>
            <a:off x="931250" y="3499475"/>
            <a:ext cx="1875300" cy="1080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3200"/>
              <a:buFont typeface="Arial"/>
              <a:buNone/>
            </a:pPr>
            <a:r>
              <a:t/>
            </a:r>
            <a:endParaRPr b="1" sz="3200">
              <a:solidFill>
                <a:schemeClr val="accent1"/>
              </a:solidFill>
            </a:endParaRPr>
          </a:p>
          <a:p>
            <a:pPr indent="0" lvl="0" marL="0" marR="0" rtl="0" algn="l">
              <a:spcBef>
                <a:spcPts val="0"/>
              </a:spcBef>
              <a:spcAft>
                <a:spcPts val="0"/>
              </a:spcAft>
              <a:buClr>
                <a:schemeClr val="accent1"/>
              </a:buClr>
              <a:buSzPts val="3200"/>
              <a:buFont typeface="Arial"/>
              <a:buNone/>
            </a:pPr>
            <a:r>
              <a:rPr b="1" lang="en-US" sz="3200">
                <a:solidFill>
                  <a:schemeClr val="accent1"/>
                </a:solidFill>
              </a:rPr>
              <a:t>AWhere</a:t>
            </a:r>
            <a:endParaRPr/>
          </a:p>
          <a:p>
            <a:pPr indent="0" lvl="0" marL="0" marR="0" rtl="0" algn="l">
              <a:spcBef>
                <a:spcPts val="640"/>
              </a:spcBef>
              <a:spcAft>
                <a:spcPts val="0"/>
              </a:spcAft>
              <a:buClr>
                <a:srgbClr val="3F3F3F"/>
              </a:buClr>
              <a:buSzPts val="3200"/>
              <a:buFont typeface="Arial"/>
              <a:buNone/>
            </a:pPr>
            <a:r>
              <a:t/>
            </a:r>
            <a:endParaRPr/>
          </a:p>
        </p:txBody>
      </p:sp>
      <p:sp>
        <p:nvSpPr>
          <p:cNvPr id="373" name="Google Shape;373;p33"/>
          <p:cNvSpPr/>
          <p:nvPr/>
        </p:nvSpPr>
        <p:spPr>
          <a:xfrm>
            <a:off x="4055368" y="2787774"/>
            <a:ext cx="1033200" cy="1033200"/>
          </a:xfrm>
          <a:prstGeom prst="diamond">
            <a:avLst/>
          </a:prstGeom>
          <a:solidFill>
            <a:schemeClr val="accent1"/>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4" name="Google Shape;374;p33"/>
          <p:cNvSpPr txBox="1"/>
          <p:nvPr/>
        </p:nvSpPr>
        <p:spPr>
          <a:xfrm>
            <a:off x="4844225" y="4062555"/>
            <a:ext cx="4104300" cy="453300"/>
          </a:xfrm>
          <a:prstGeom prst="rect">
            <a:avLst/>
          </a:prstGeom>
          <a:noFill/>
          <a:ln>
            <a:noFill/>
          </a:ln>
        </p:spPr>
        <p:txBody>
          <a:bodyPr anchorCtr="0" anchor="ctr"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en-US" sz="1300">
                <a:solidFill>
                  <a:schemeClr val="dk1"/>
                </a:solidFill>
              </a:rPr>
              <a:t>Un groupe ghanéen a travaillé sur </a:t>
            </a:r>
            <a:r>
              <a:rPr b="1" lang="en-US" sz="1300">
                <a:solidFill>
                  <a:schemeClr val="dk1"/>
                </a:solidFill>
              </a:rPr>
              <a:t>AWhere </a:t>
            </a:r>
            <a:r>
              <a:rPr lang="en-US" sz="1300">
                <a:solidFill>
                  <a:schemeClr val="dk1"/>
                </a:solidFill>
              </a:rPr>
              <a:t>pour rendre des données météo accessibles sur mobile. Les informations météo sont traduites en un simple SMS avec des mots clés et des images. Les agriculteurs ont accès à la météo à faible coût ce qui les aide à prendre des décisions pour leurs cultures.</a:t>
            </a:r>
            <a:endParaRPr b="1" sz="1300">
              <a:solidFill>
                <a:srgbClr val="3F3F3F"/>
              </a:solidFill>
            </a:endParaRPr>
          </a:p>
        </p:txBody>
      </p:sp>
      <p:sp>
        <p:nvSpPr>
          <p:cNvPr id="375" name="Google Shape;375;p33"/>
          <p:cNvSpPr/>
          <p:nvPr/>
        </p:nvSpPr>
        <p:spPr>
          <a:xfrm rot="-5400000">
            <a:off x="4376869" y="3109130"/>
            <a:ext cx="390219" cy="390476"/>
          </a:xfrm>
          <a:custGeom>
            <a:rect b="b" l="l" r="r" t="t"/>
            <a:pathLst>
              <a:path extrusionOk="0" h="3187558" w="3185463">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highlight>
                <a:srgbClr val="000000"/>
              </a:highlight>
              <a:latin typeface="Arial"/>
              <a:ea typeface="Arial"/>
              <a:cs typeface="Arial"/>
              <a:sym typeface="Arial"/>
            </a:endParaRPr>
          </a:p>
        </p:txBody>
      </p:sp>
      <p:pic>
        <p:nvPicPr>
          <p:cNvPr id="376" name="Google Shape;376;p33"/>
          <p:cNvPicPr preferRelativeResize="0"/>
          <p:nvPr/>
        </p:nvPicPr>
        <p:blipFill>
          <a:blip r:embed="rId4">
            <a:alphaModFix/>
          </a:blip>
          <a:stretch>
            <a:fillRect/>
          </a:stretch>
        </p:blipFill>
        <p:spPr>
          <a:xfrm>
            <a:off x="0" y="3575675"/>
            <a:ext cx="1033200" cy="1108033"/>
          </a:xfrm>
          <a:prstGeom prst="rect">
            <a:avLst/>
          </a:prstGeom>
          <a:noFill/>
          <a:ln>
            <a:noFill/>
          </a:ln>
        </p:spPr>
      </p:pic>
      <p:sp>
        <p:nvSpPr>
          <p:cNvPr id="377" name="Google Shape;377;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grpSp>
        <p:nvGrpSpPr>
          <p:cNvPr id="382" name="Google Shape;382;p34"/>
          <p:cNvGrpSpPr/>
          <p:nvPr/>
        </p:nvGrpSpPr>
        <p:grpSpPr>
          <a:xfrm>
            <a:off x="3995950" y="3156297"/>
            <a:ext cx="4860922" cy="1130127"/>
            <a:chOff x="803639" y="3155294"/>
            <a:chExt cx="2059800" cy="1130127"/>
          </a:xfrm>
        </p:grpSpPr>
        <p:sp>
          <p:nvSpPr>
            <p:cNvPr id="383" name="Google Shape;383;p34"/>
            <p:cNvSpPr txBox="1"/>
            <p:nvPr/>
          </p:nvSpPr>
          <p:spPr>
            <a:xfrm>
              <a:off x="803639" y="3555822"/>
              <a:ext cx="2059800" cy="729600"/>
            </a:xfrm>
            <a:prstGeom prst="rect">
              <a:avLst/>
            </a:prstGeom>
            <a:noFill/>
            <a:ln>
              <a:noFill/>
            </a:ln>
          </p:spPr>
          <p:txBody>
            <a:bodyPr anchorCtr="0" anchor="ctr"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en-US" sz="1300">
                  <a:highlight>
                    <a:srgbClr val="FFFFFF"/>
                  </a:highlight>
                </a:rPr>
                <a:t>Le projet vise à fournir aux producteurs de denrées alimentaires des informations utiles au bon moment pour améliorer durablement la quantité et la qualité de la production alimentaire. Ces informations permettent également d’atténuer l'insécurité alimentaire locale.</a:t>
              </a:r>
              <a:r>
                <a:rPr lang="en-US" sz="1300">
                  <a:solidFill>
                    <a:srgbClr val="212121"/>
                  </a:solidFill>
                  <a:highlight>
                    <a:srgbClr val="FFFFFF"/>
                  </a:highlight>
                </a:rPr>
                <a:t> </a:t>
              </a:r>
              <a:endParaRPr sz="1300">
                <a:latin typeface="Arial"/>
                <a:ea typeface="Arial"/>
                <a:cs typeface="Arial"/>
                <a:sym typeface="Arial"/>
              </a:endParaRPr>
            </a:p>
          </p:txBody>
        </p:sp>
        <p:sp>
          <p:nvSpPr>
            <p:cNvPr id="384" name="Google Shape;384;p34"/>
            <p:cNvSpPr txBox="1"/>
            <p:nvPr/>
          </p:nvSpPr>
          <p:spPr>
            <a:xfrm>
              <a:off x="803639" y="3155294"/>
              <a:ext cx="2059800" cy="1881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800">
                  <a:solidFill>
                    <a:srgbClr val="212121"/>
                  </a:solidFill>
                  <a:highlight>
                    <a:srgbClr val="FFFFFF"/>
                  </a:highlight>
                </a:rPr>
                <a:t>Rain for Africa (R4A)</a:t>
              </a:r>
              <a:endParaRPr b="1" sz="1800"/>
            </a:p>
          </p:txBody>
        </p:sp>
      </p:grpSp>
      <p:pic>
        <p:nvPicPr>
          <p:cNvPr id="385" name="Google Shape;385;p34"/>
          <p:cNvPicPr preferRelativeResize="0"/>
          <p:nvPr/>
        </p:nvPicPr>
        <p:blipFill rotWithShape="1">
          <a:blip r:embed="rId3">
            <a:alphaModFix/>
          </a:blip>
          <a:srcRect b="0" l="4789" r="0" t="0"/>
          <a:stretch/>
        </p:blipFill>
        <p:spPr>
          <a:xfrm>
            <a:off x="223050" y="2803850"/>
            <a:ext cx="3415024" cy="1984151"/>
          </a:xfrm>
          <a:prstGeom prst="rect">
            <a:avLst/>
          </a:prstGeom>
          <a:noFill/>
          <a:ln>
            <a:noFill/>
          </a:ln>
        </p:spPr>
      </p:pic>
      <p:pic>
        <p:nvPicPr>
          <p:cNvPr id="386" name="Google Shape;386;p34"/>
          <p:cNvPicPr preferRelativeResize="0"/>
          <p:nvPr/>
        </p:nvPicPr>
        <p:blipFill>
          <a:blip r:embed="rId4">
            <a:alphaModFix/>
          </a:blip>
          <a:stretch>
            <a:fillRect/>
          </a:stretch>
        </p:blipFill>
        <p:spPr>
          <a:xfrm>
            <a:off x="5579650" y="495479"/>
            <a:ext cx="2846025" cy="1309172"/>
          </a:xfrm>
          <a:prstGeom prst="rect">
            <a:avLst/>
          </a:prstGeom>
          <a:noFill/>
          <a:ln>
            <a:noFill/>
          </a:ln>
        </p:spPr>
      </p:pic>
      <p:grpSp>
        <p:nvGrpSpPr>
          <p:cNvPr id="387" name="Google Shape;387;p34"/>
          <p:cNvGrpSpPr/>
          <p:nvPr/>
        </p:nvGrpSpPr>
        <p:grpSpPr>
          <a:xfrm>
            <a:off x="223053" y="613638"/>
            <a:ext cx="4860922" cy="1146563"/>
            <a:chOff x="803640" y="3362835"/>
            <a:chExt cx="2059800" cy="1146563"/>
          </a:xfrm>
        </p:grpSpPr>
        <p:sp>
          <p:nvSpPr>
            <p:cNvPr id="388" name="Google Shape;388;p34"/>
            <p:cNvSpPr txBox="1"/>
            <p:nvPr/>
          </p:nvSpPr>
          <p:spPr>
            <a:xfrm>
              <a:off x="803640" y="3678398"/>
              <a:ext cx="2059800" cy="831000"/>
            </a:xfrm>
            <a:prstGeom prst="rect">
              <a:avLst/>
            </a:prstGeom>
            <a:noFill/>
            <a:ln>
              <a:noFill/>
            </a:ln>
          </p:spPr>
          <p:txBody>
            <a:bodyPr anchorCtr="0" anchor="ctr" bIns="45700" lIns="91425" spcFirstLastPara="1" rIns="91425" wrap="square" tIns="45700">
              <a:noAutofit/>
            </a:bodyPr>
            <a:lstStyle/>
            <a:p>
              <a:pPr indent="0" lvl="0" marL="0" rtl="0" algn="just">
                <a:spcBef>
                  <a:spcPts val="0"/>
                </a:spcBef>
                <a:spcAft>
                  <a:spcPts val="0"/>
                </a:spcAft>
                <a:buClr>
                  <a:schemeClr val="dk1"/>
                </a:buClr>
                <a:buSzPts val="1200"/>
                <a:buFont typeface="Arial"/>
                <a:buNone/>
              </a:pPr>
              <a:r>
                <a:rPr lang="en-US" sz="1300">
                  <a:solidFill>
                    <a:schemeClr val="dk1"/>
                  </a:solidFill>
                </a:rPr>
                <a:t>G4AW est une plateforme Néerlandaise qui fournit des données permettant d’améliorer la qualité de l’agriculture et de l’eau dans les pays en développement. Elle est à l’origine de nombreux projets tels que Rain for Africa.</a:t>
              </a:r>
              <a:endParaRPr sz="1300">
                <a:solidFill>
                  <a:srgbClr val="3F3F3F"/>
                </a:solidFill>
                <a:latin typeface="Arial"/>
                <a:ea typeface="Arial"/>
                <a:cs typeface="Arial"/>
                <a:sym typeface="Arial"/>
              </a:endParaRPr>
            </a:p>
          </p:txBody>
        </p:sp>
        <p:sp>
          <p:nvSpPr>
            <p:cNvPr id="389" name="Google Shape;389;p34"/>
            <p:cNvSpPr txBox="1"/>
            <p:nvPr/>
          </p:nvSpPr>
          <p:spPr>
            <a:xfrm>
              <a:off x="803640" y="3362835"/>
              <a:ext cx="2059800" cy="338700"/>
            </a:xfrm>
            <a:prstGeom prst="rect">
              <a:avLst/>
            </a:prstGeom>
            <a:noFill/>
            <a:ln>
              <a:noFill/>
            </a:ln>
          </p:spPr>
          <p:txBody>
            <a:bodyPr anchorCtr="0" anchor="ctr" bIns="45700" lIns="91425" spcFirstLastPara="1" rIns="91425" wrap="square" tIns="45700">
              <a:noAutofit/>
            </a:bodyPr>
            <a:lstStyle/>
            <a:p>
              <a:pPr indent="0" lvl="0" marL="0" rtl="0" algn="l">
                <a:lnSpc>
                  <a:spcPct val="110000"/>
                </a:lnSpc>
                <a:spcBef>
                  <a:spcPts val="0"/>
                </a:spcBef>
                <a:spcAft>
                  <a:spcPts val="0"/>
                </a:spcAft>
                <a:buClr>
                  <a:schemeClr val="lt1"/>
                </a:buClr>
                <a:buSzPts val="3600"/>
                <a:buFont typeface="Arial"/>
                <a:buNone/>
              </a:pPr>
              <a:r>
                <a:rPr b="1" lang="en-US" sz="1800"/>
                <a:t>G4AW </a:t>
              </a:r>
              <a:r>
                <a:rPr b="1" lang="en-US" sz="1000"/>
                <a:t>Geodata for Agriculture and Water</a:t>
              </a:r>
              <a:endParaRPr b="1" sz="1600"/>
            </a:p>
          </p:txBody>
        </p:sp>
      </p:grpSp>
      <p:sp>
        <p:nvSpPr>
          <p:cNvPr id="390" name="Google Shape;390;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35"/>
          <p:cNvSpPr txBox="1"/>
          <p:nvPr>
            <p:ph idx="1" type="body"/>
          </p:nvPr>
        </p:nvSpPr>
        <p:spPr>
          <a:xfrm>
            <a:off x="2431600" y="3363850"/>
            <a:ext cx="4426500" cy="1040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600"/>
              <a:buNone/>
            </a:pPr>
            <a:r>
              <a:rPr lang="en-US"/>
              <a:t>Les axes d’amélioration</a:t>
            </a:r>
            <a:endParaRPr/>
          </a:p>
        </p:txBody>
      </p:sp>
      <p:grpSp>
        <p:nvGrpSpPr>
          <p:cNvPr id="396" name="Google Shape;396;p35"/>
          <p:cNvGrpSpPr/>
          <p:nvPr/>
        </p:nvGrpSpPr>
        <p:grpSpPr>
          <a:xfrm>
            <a:off x="2627785" y="915604"/>
            <a:ext cx="3781169" cy="2224735"/>
            <a:chOff x="635000" y="1382713"/>
            <a:chExt cx="7869238" cy="4572000"/>
          </a:xfrm>
        </p:grpSpPr>
        <p:sp>
          <p:nvSpPr>
            <p:cNvPr id="397" name="Google Shape;397;p35"/>
            <p:cNvSpPr/>
            <p:nvPr/>
          </p:nvSpPr>
          <p:spPr>
            <a:xfrm>
              <a:off x="811213" y="3267075"/>
              <a:ext cx="7478713" cy="2654300"/>
            </a:xfrm>
            <a:custGeom>
              <a:rect b="b" l="l" r="r" t="t"/>
              <a:pathLst>
                <a:path extrusionOk="0" h="1672" w="4711">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8" name="Google Shape;398;p35"/>
            <p:cNvSpPr/>
            <p:nvPr/>
          </p:nvSpPr>
          <p:spPr>
            <a:xfrm>
              <a:off x="635000" y="2108200"/>
              <a:ext cx="7697788" cy="3846513"/>
            </a:xfrm>
            <a:custGeom>
              <a:rect b="b" l="l" r="r" t="t"/>
              <a:pathLst>
                <a:path extrusionOk="0" h="2423" w="4849">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9" name="Google Shape;399;p35"/>
            <p:cNvSpPr/>
            <p:nvPr/>
          </p:nvSpPr>
          <p:spPr>
            <a:xfrm>
              <a:off x="1595438" y="1790700"/>
              <a:ext cx="6908800" cy="3509963"/>
            </a:xfrm>
            <a:custGeom>
              <a:rect b="b" l="l" r="r" t="t"/>
              <a:pathLst>
                <a:path extrusionOk="0" h="2211" w="4352">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0" name="Google Shape;400;p35"/>
            <p:cNvSpPr/>
            <p:nvPr/>
          </p:nvSpPr>
          <p:spPr>
            <a:xfrm>
              <a:off x="2097088" y="1382713"/>
              <a:ext cx="4552950" cy="1549400"/>
            </a:xfrm>
            <a:custGeom>
              <a:rect b="b" l="l" r="r" t="t"/>
              <a:pathLst>
                <a:path extrusionOk="0" h="976" w="2868">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01" name="Google Shape;401;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pic>
        <p:nvPicPr>
          <p:cNvPr id="406" name="Google Shape;406;p36"/>
          <p:cNvPicPr preferRelativeResize="0"/>
          <p:nvPr/>
        </p:nvPicPr>
        <p:blipFill>
          <a:blip r:embed="rId3">
            <a:alphaModFix/>
          </a:blip>
          <a:stretch>
            <a:fillRect/>
          </a:stretch>
        </p:blipFill>
        <p:spPr>
          <a:xfrm>
            <a:off x="0" y="0"/>
            <a:ext cx="9143999" cy="3499475"/>
          </a:xfrm>
          <a:prstGeom prst="rect">
            <a:avLst/>
          </a:prstGeom>
          <a:noFill/>
          <a:ln>
            <a:noFill/>
          </a:ln>
        </p:spPr>
      </p:pic>
      <p:sp>
        <p:nvSpPr>
          <p:cNvPr id="407" name="Google Shape;407;p36"/>
          <p:cNvSpPr txBox="1"/>
          <p:nvPr/>
        </p:nvSpPr>
        <p:spPr>
          <a:xfrm>
            <a:off x="323525" y="3480300"/>
            <a:ext cx="4104300" cy="1434600"/>
          </a:xfrm>
          <a:prstGeom prst="rect">
            <a:avLst/>
          </a:prstGeom>
          <a:noFill/>
          <a:ln>
            <a:noFill/>
          </a:ln>
        </p:spPr>
        <p:txBody>
          <a:bodyPr anchorCtr="0" anchor="ctr" bIns="45700" lIns="91425" spcFirstLastPara="1" rIns="91425" wrap="square" tIns="45700">
            <a:noAutofit/>
          </a:bodyPr>
          <a:lstStyle/>
          <a:p>
            <a:pPr indent="0" lvl="0" marL="0" rtl="0" algn="l">
              <a:spcBef>
                <a:spcPts val="640"/>
              </a:spcBef>
              <a:spcAft>
                <a:spcPts val="0"/>
              </a:spcAft>
              <a:buClr>
                <a:srgbClr val="3F3F3F"/>
              </a:buClr>
              <a:buSzPts val="3200"/>
              <a:buFont typeface="Arial"/>
              <a:buNone/>
            </a:pPr>
            <a:r>
              <a:rPr i="1" lang="en-US" sz="1200">
                <a:solidFill>
                  <a:schemeClr val="dk1"/>
                </a:solidFill>
              </a:rPr>
              <a:t>N</a:t>
            </a:r>
            <a:r>
              <a:rPr i="1" lang="en-US" sz="1200">
                <a:solidFill>
                  <a:schemeClr val="dk1"/>
                </a:solidFill>
              </a:rPr>
              <a:t>ombre de portails open data dans le monde</a:t>
            </a:r>
            <a:r>
              <a:rPr b="1" i="1" lang="en-US" sz="1200">
                <a:solidFill>
                  <a:schemeClr val="dk1"/>
                </a:solidFill>
              </a:rPr>
              <a:t> </a:t>
            </a:r>
            <a:endParaRPr b="1" i="1" sz="3000">
              <a:solidFill>
                <a:schemeClr val="accent1"/>
              </a:solidFill>
            </a:endParaRPr>
          </a:p>
          <a:p>
            <a:pPr indent="0" lvl="0" marL="0" marR="0" rtl="0" algn="l">
              <a:spcBef>
                <a:spcPts val="640"/>
              </a:spcBef>
              <a:spcAft>
                <a:spcPts val="0"/>
              </a:spcAft>
              <a:buClr>
                <a:srgbClr val="3F3F3F"/>
              </a:buClr>
              <a:buSzPts val="3200"/>
              <a:buFont typeface="Arial"/>
              <a:buNone/>
            </a:pPr>
            <a:r>
              <a:rPr b="1" lang="en-US" sz="3000">
                <a:solidFill>
                  <a:schemeClr val="accent1"/>
                </a:solidFill>
              </a:rPr>
              <a:t>Étoffer </a:t>
            </a:r>
            <a:r>
              <a:rPr b="1" lang="en-US" sz="3000">
                <a:solidFill>
                  <a:schemeClr val="accent1"/>
                </a:solidFill>
              </a:rPr>
              <a:t>les données </a:t>
            </a:r>
            <a:r>
              <a:rPr b="1" lang="en-US" sz="3000"/>
              <a:t>ouvertes en Afrique</a:t>
            </a:r>
            <a:endParaRPr b="1" sz="3000">
              <a:solidFill>
                <a:schemeClr val="accent1"/>
              </a:solidFill>
            </a:endParaRPr>
          </a:p>
          <a:p>
            <a:pPr indent="0" lvl="0" marL="0" marR="0" rtl="0" algn="l">
              <a:spcBef>
                <a:spcPts val="640"/>
              </a:spcBef>
              <a:spcAft>
                <a:spcPts val="0"/>
              </a:spcAft>
              <a:buClr>
                <a:srgbClr val="3F3F3F"/>
              </a:buClr>
              <a:buSzPts val="3200"/>
              <a:buFont typeface="Arial"/>
              <a:buNone/>
            </a:pPr>
            <a:r>
              <a:t/>
            </a:r>
            <a:endParaRPr sz="1200"/>
          </a:p>
        </p:txBody>
      </p:sp>
      <p:sp>
        <p:nvSpPr>
          <p:cNvPr id="408" name="Google Shape;408;p36"/>
          <p:cNvSpPr/>
          <p:nvPr/>
        </p:nvSpPr>
        <p:spPr>
          <a:xfrm>
            <a:off x="4055368" y="2787774"/>
            <a:ext cx="1033200" cy="1033200"/>
          </a:xfrm>
          <a:prstGeom prst="diamond">
            <a:avLst/>
          </a:prstGeom>
          <a:solidFill>
            <a:schemeClr val="accent1"/>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9" name="Google Shape;409;p36"/>
          <p:cNvSpPr txBox="1"/>
          <p:nvPr/>
        </p:nvSpPr>
        <p:spPr>
          <a:xfrm>
            <a:off x="4844225" y="4062555"/>
            <a:ext cx="4104300" cy="453300"/>
          </a:xfrm>
          <a:prstGeom prst="rect">
            <a:avLst/>
          </a:prstGeom>
          <a:no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300">
                <a:solidFill>
                  <a:srgbClr val="3F3F3F"/>
                </a:solidFill>
              </a:rPr>
              <a:t>D'après</a:t>
            </a:r>
            <a:r>
              <a:rPr lang="en-US" sz="1300">
                <a:solidFill>
                  <a:srgbClr val="3F3F3F"/>
                </a:solidFill>
              </a:rPr>
              <a:t> les données disponibles sur le site OpenDataSoft, le nombre de portails de données ouvertes en Afrique est largement </a:t>
            </a:r>
            <a:r>
              <a:rPr lang="en-US" sz="1300">
                <a:solidFill>
                  <a:srgbClr val="3F3F3F"/>
                </a:solidFill>
              </a:rPr>
              <a:t>inférieur à celui en Europe par exemple.</a:t>
            </a:r>
            <a:endParaRPr sz="1300">
              <a:solidFill>
                <a:srgbClr val="3F3F3F"/>
              </a:solidFill>
            </a:endParaRPr>
          </a:p>
          <a:p>
            <a:pPr indent="0" lvl="0" marL="0" marR="0" rtl="0" algn="just">
              <a:spcBef>
                <a:spcPts val="0"/>
              </a:spcBef>
              <a:spcAft>
                <a:spcPts val="0"/>
              </a:spcAft>
              <a:buNone/>
            </a:pPr>
            <a:r>
              <a:rPr lang="en-US" sz="1300">
                <a:solidFill>
                  <a:srgbClr val="3F3F3F"/>
                </a:solidFill>
              </a:rPr>
              <a:t>Ainsi, En France il y a 155 portails et il n’en existe que 9 en Tunisie.</a:t>
            </a:r>
            <a:endParaRPr b="1" sz="1300">
              <a:solidFill>
                <a:srgbClr val="3F3F3F"/>
              </a:solidFill>
            </a:endParaRPr>
          </a:p>
        </p:txBody>
      </p:sp>
      <p:sp>
        <p:nvSpPr>
          <p:cNvPr id="410" name="Google Shape;410;p36"/>
          <p:cNvSpPr/>
          <p:nvPr/>
        </p:nvSpPr>
        <p:spPr>
          <a:xfrm rot="-5400000">
            <a:off x="4376869" y="3109130"/>
            <a:ext cx="390219" cy="390476"/>
          </a:xfrm>
          <a:custGeom>
            <a:rect b="b" l="l" r="r" t="t"/>
            <a:pathLst>
              <a:path extrusionOk="0" h="3187558" w="3185463">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rgbClr val="000000">
              <a:alpha val="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highlight>
                <a:srgbClr val="000000"/>
              </a:highlight>
              <a:latin typeface="Arial"/>
              <a:ea typeface="Arial"/>
              <a:cs typeface="Arial"/>
              <a:sym typeface="Arial"/>
            </a:endParaRPr>
          </a:p>
        </p:txBody>
      </p:sp>
      <p:sp>
        <p:nvSpPr>
          <p:cNvPr id="411" name="Google Shape;411;p36"/>
          <p:cNvSpPr txBox="1"/>
          <p:nvPr/>
        </p:nvSpPr>
        <p:spPr>
          <a:xfrm>
            <a:off x="-61725" y="4798575"/>
            <a:ext cx="4633800" cy="4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t>source : </a:t>
            </a:r>
            <a:r>
              <a:rPr lang="en-US" sz="800"/>
              <a:t>https://www.opendatasoft.fr/ressource-liste-portails-open-data-dans-le-monde/</a:t>
            </a:r>
            <a:endParaRPr sz="800"/>
          </a:p>
        </p:txBody>
      </p:sp>
      <p:sp>
        <p:nvSpPr>
          <p:cNvPr id="412" name="Google Shape;412;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37"/>
          <p:cNvSpPr/>
          <p:nvPr/>
        </p:nvSpPr>
        <p:spPr>
          <a:xfrm>
            <a:off x="1020751" y="1044296"/>
            <a:ext cx="1080000" cy="1080000"/>
          </a:xfrm>
          <a:prstGeom prst="diamond">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8" name="Google Shape;418;p37"/>
          <p:cNvSpPr/>
          <p:nvPr/>
        </p:nvSpPr>
        <p:spPr>
          <a:xfrm>
            <a:off x="4031988" y="1044290"/>
            <a:ext cx="1080000" cy="1080000"/>
          </a:xfrm>
          <a:prstGeom prst="diamond">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9" name="Google Shape;419;p37"/>
          <p:cNvSpPr/>
          <p:nvPr/>
        </p:nvSpPr>
        <p:spPr>
          <a:xfrm>
            <a:off x="6606623" y="1031867"/>
            <a:ext cx="1080000" cy="1080000"/>
          </a:xfrm>
          <a:prstGeom prst="diamond">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0" name="Google Shape;420;p37"/>
          <p:cNvSpPr txBox="1"/>
          <p:nvPr/>
        </p:nvSpPr>
        <p:spPr>
          <a:xfrm>
            <a:off x="1129501" y="2080216"/>
            <a:ext cx="862500" cy="646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accent1"/>
                </a:solidFill>
                <a:latin typeface="Arial"/>
                <a:ea typeface="Arial"/>
                <a:cs typeface="Arial"/>
                <a:sym typeface="Arial"/>
              </a:rPr>
              <a:t>01</a:t>
            </a:r>
            <a:endParaRPr b="1" sz="3600">
              <a:solidFill>
                <a:schemeClr val="accent1"/>
              </a:solidFill>
              <a:latin typeface="Arial"/>
              <a:ea typeface="Arial"/>
              <a:cs typeface="Arial"/>
              <a:sym typeface="Arial"/>
            </a:endParaRPr>
          </a:p>
        </p:txBody>
      </p:sp>
      <p:sp>
        <p:nvSpPr>
          <p:cNvPr id="421" name="Google Shape;421;p37"/>
          <p:cNvSpPr txBox="1"/>
          <p:nvPr/>
        </p:nvSpPr>
        <p:spPr>
          <a:xfrm>
            <a:off x="4140750" y="2080235"/>
            <a:ext cx="862500" cy="646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accent3"/>
                </a:solidFill>
                <a:latin typeface="Arial"/>
                <a:ea typeface="Arial"/>
                <a:cs typeface="Arial"/>
                <a:sym typeface="Arial"/>
              </a:rPr>
              <a:t>02</a:t>
            </a:r>
            <a:endParaRPr b="1" sz="3600">
              <a:solidFill>
                <a:schemeClr val="accent3"/>
              </a:solidFill>
              <a:latin typeface="Arial"/>
              <a:ea typeface="Arial"/>
              <a:cs typeface="Arial"/>
              <a:sym typeface="Arial"/>
            </a:endParaRPr>
          </a:p>
        </p:txBody>
      </p:sp>
      <p:sp>
        <p:nvSpPr>
          <p:cNvPr id="422" name="Google Shape;422;p37"/>
          <p:cNvSpPr txBox="1"/>
          <p:nvPr/>
        </p:nvSpPr>
        <p:spPr>
          <a:xfrm>
            <a:off x="6715373" y="2080237"/>
            <a:ext cx="862500" cy="646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accent1"/>
                </a:solidFill>
                <a:latin typeface="Arial"/>
                <a:ea typeface="Arial"/>
                <a:cs typeface="Arial"/>
                <a:sym typeface="Arial"/>
              </a:rPr>
              <a:t>03</a:t>
            </a:r>
            <a:endParaRPr b="1" sz="3600">
              <a:solidFill>
                <a:schemeClr val="accent1"/>
              </a:solidFill>
              <a:latin typeface="Arial"/>
              <a:ea typeface="Arial"/>
              <a:cs typeface="Arial"/>
              <a:sym typeface="Arial"/>
            </a:endParaRPr>
          </a:p>
        </p:txBody>
      </p:sp>
      <p:sp>
        <p:nvSpPr>
          <p:cNvPr id="423" name="Google Shape;423;p37"/>
          <p:cNvSpPr txBox="1"/>
          <p:nvPr/>
        </p:nvSpPr>
        <p:spPr>
          <a:xfrm>
            <a:off x="529351" y="2640304"/>
            <a:ext cx="2062800" cy="468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rPr b="1" lang="en-US" sz="1200">
                <a:solidFill>
                  <a:srgbClr val="3F3F3F"/>
                </a:solidFill>
              </a:rPr>
              <a:t>La météo pour limiter l’utilisation d’intrants</a:t>
            </a:r>
            <a:endParaRPr b="1" sz="1200">
              <a:solidFill>
                <a:srgbClr val="3F3F3F"/>
              </a:solidFill>
              <a:latin typeface="Arial"/>
              <a:ea typeface="Arial"/>
              <a:cs typeface="Arial"/>
              <a:sym typeface="Arial"/>
            </a:endParaRPr>
          </a:p>
        </p:txBody>
      </p:sp>
      <p:sp>
        <p:nvSpPr>
          <p:cNvPr id="424" name="Google Shape;424;p37"/>
          <p:cNvSpPr txBox="1"/>
          <p:nvPr/>
        </p:nvSpPr>
        <p:spPr>
          <a:xfrm>
            <a:off x="3692250" y="2655625"/>
            <a:ext cx="1759500" cy="646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en-US" sz="1200">
                <a:solidFill>
                  <a:srgbClr val="3F3F3F"/>
                </a:solidFill>
              </a:rPr>
              <a:t>La météo pour anticiper les intempéries</a:t>
            </a:r>
            <a:endParaRPr b="1" sz="1200">
              <a:solidFill>
                <a:srgbClr val="3F3F3F"/>
              </a:solidFill>
              <a:latin typeface="Arial"/>
              <a:ea typeface="Arial"/>
              <a:cs typeface="Arial"/>
              <a:sym typeface="Arial"/>
            </a:endParaRPr>
          </a:p>
        </p:txBody>
      </p:sp>
      <p:sp>
        <p:nvSpPr>
          <p:cNvPr id="425" name="Google Shape;425;p37"/>
          <p:cNvSpPr txBox="1"/>
          <p:nvPr/>
        </p:nvSpPr>
        <p:spPr>
          <a:xfrm>
            <a:off x="6138325" y="2574026"/>
            <a:ext cx="2016600" cy="646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rgbClr val="3F3F3F"/>
                </a:solidFill>
              </a:rPr>
              <a:t>La météo pour gérer les besoins hydriques</a:t>
            </a:r>
            <a:endParaRPr b="1" sz="1200">
              <a:solidFill>
                <a:srgbClr val="3F3F3F"/>
              </a:solidFill>
              <a:latin typeface="Arial"/>
              <a:ea typeface="Arial"/>
              <a:cs typeface="Arial"/>
              <a:sym typeface="Arial"/>
            </a:endParaRPr>
          </a:p>
        </p:txBody>
      </p:sp>
      <p:sp>
        <p:nvSpPr>
          <p:cNvPr id="426" name="Google Shape;426;p37"/>
          <p:cNvSpPr/>
          <p:nvPr/>
        </p:nvSpPr>
        <p:spPr>
          <a:xfrm>
            <a:off x="1386601" y="1441910"/>
            <a:ext cx="348300" cy="348300"/>
          </a:xfrm>
          <a:custGeom>
            <a:rect b="b" l="l" r="r" t="t"/>
            <a:pathLst>
              <a:path extrusionOk="0" h="3240000" w="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27" name="Google Shape;427;p37"/>
          <p:cNvSpPr/>
          <p:nvPr/>
        </p:nvSpPr>
        <p:spPr>
          <a:xfrm>
            <a:off x="4397850" y="1441904"/>
            <a:ext cx="348300" cy="348300"/>
          </a:xfrm>
          <a:custGeom>
            <a:rect b="b" l="l" r="r" t="t"/>
            <a:pathLst>
              <a:path extrusionOk="0" h="3240000" w="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28" name="Google Shape;428;p37"/>
          <p:cNvSpPr/>
          <p:nvPr/>
        </p:nvSpPr>
        <p:spPr>
          <a:xfrm>
            <a:off x="6972473" y="1441906"/>
            <a:ext cx="348300" cy="348300"/>
          </a:xfrm>
          <a:custGeom>
            <a:rect b="b" l="l" r="r" t="t"/>
            <a:pathLst>
              <a:path extrusionOk="0" h="3240000" w="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29" name="Google Shape;429;p37"/>
          <p:cNvSpPr txBox="1"/>
          <p:nvPr/>
        </p:nvSpPr>
        <p:spPr>
          <a:xfrm>
            <a:off x="452625" y="3680700"/>
            <a:ext cx="8188500" cy="1141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a:t>L</a:t>
            </a:r>
            <a:r>
              <a:rPr lang="en-US"/>
              <a:t>es données météo sont exploitées par les agriculteurs dans de nombreux aspects afin d’optimiser leurs exploitations et améliorer leurs productions. Cependant, en Afrique les données météorologiques ne sont pas assez nombreuses et limitent l’utilisation de celles-ci.</a:t>
            </a:r>
            <a:endParaRPr/>
          </a:p>
        </p:txBody>
      </p:sp>
      <p:sp>
        <p:nvSpPr>
          <p:cNvPr id="430" name="Google Shape;430;p37"/>
          <p:cNvSpPr txBox="1"/>
          <p:nvPr>
            <p:ph idx="1" type="body"/>
          </p:nvPr>
        </p:nvSpPr>
        <p:spPr>
          <a:xfrm>
            <a:off x="0" y="195486"/>
            <a:ext cx="9144000" cy="576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3600"/>
              <a:buNone/>
            </a:pPr>
            <a:r>
              <a:rPr lang="en-US"/>
              <a:t>Améliorer les données météos</a:t>
            </a:r>
            <a:endParaRPr/>
          </a:p>
        </p:txBody>
      </p:sp>
      <p:sp>
        <p:nvSpPr>
          <p:cNvPr id="431" name="Google Shape;431;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pic>
        <p:nvPicPr>
          <p:cNvPr id="436" name="Google Shape;436;p38"/>
          <p:cNvPicPr preferRelativeResize="0"/>
          <p:nvPr/>
        </p:nvPicPr>
        <p:blipFill>
          <a:blip r:embed="rId3">
            <a:alphaModFix/>
          </a:blip>
          <a:stretch>
            <a:fillRect/>
          </a:stretch>
        </p:blipFill>
        <p:spPr>
          <a:xfrm>
            <a:off x="0" y="-48125"/>
            <a:ext cx="9143999" cy="5191625"/>
          </a:xfrm>
          <a:prstGeom prst="rect">
            <a:avLst/>
          </a:prstGeom>
          <a:noFill/>
          <a:ln>
            <a:noFill/>
          </a:ln>
        </p:spPr>
      </p:pic>
      <p:sp>
        <p:nvSpPr>
          <p:cNvPr id="437" name="Google Shape;437;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pic>
        <p:nvPicPr>
          <p:cNvPr id="442" name="Google Shape;442;p39"/>
          <p:cNvPicPr preferRelativeResize="0"/>
          <p:nvPr/>
        </p:nvPicPr>
        <p:blipFill>
          <a:blip r:embed="rId3">
            <a:alphaModFix/>
          </a:blip>
          <a:stretch>
            <a:fillRect/>
          </a:stretch>
        </p:blipFill>
        <p:spPr>
          <a:xfrm>
            <a:off x="0" y="76200"/>
            <a:ext cx="9144000" cy="5198475"/>
          </a:xfrm>
          <a:prstGeom prst="rect">
            <a:avLst/>
          </a:prstGeom>
          <a:noFill/>
          <a:ln>
            <a:noFill/>
          </a:ln>
        </p:spPr>
      </p:pic>
      <p:sp>
        <p:nvSpPr>
          <p:cNvPr id="443" name="Google Shape;443;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2"/>
          <p:cNvSpPr txBox="1"/>
          <p:nvPr/>
        </p:nvSpPr>
        <p:spPr>
          <a:xfrm>
            <a:off x="2867876" y="108328"/>
            <a:ext cx="6588300" cy="57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Arial"/>
              <a:buNone/>
            </a:pPr>
            <a:r>
              <a:rPr lang="en-US" sz="3600">
                <a:solidFill>
                  <a:schemeClr val="dk1"/>
                </a:solidFill>
              </a:rPr>
              <a:t>Plan </a:t>
            </a:r>
            <a:endParaRPr/>
          </a:p>
        </p:txBody>
      </p:sp>
      <p:sp>
        <p:nvSpPr>
          <p:cNvPr id="215" name="Google Shape;215;p22"/>
          <p:cNvSpPr/>
          <p:nvPr/>
        </p:nvSpPr>
        <p:spPr>
          <a:xfrm>
            <a:off x="0" y="1239925"/>
            <a:ext cx="3384376" cy="3384376"/>
          </a:xfrm>
          <a:prstGeom prst="blockArc">
            <a:avLst>
              <a:gd fmla="val 16173554" name="adj1"/>
              <a:gd fmla="val 5420172" name="adj2"/>
              <a:gd fmla="val 998" name="adj3"/>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16" name="Google Shape;216;p22"/>
          <p:cNvSpPr/>
          <p:nvPr/>
        </p:nvSpPr>
        <p:spPr>
          <a:xfrm>
            <a:off x="2341373" y="1238007"/>
            <a:ext cx="526508" cy="526508"/>
          </a:xfrm>
          <a:prstGeom prst="diamond">
            <a:avLst/>
          </a:prstGeom>
          <a:solidFill>
            <a:schemeClr val="accent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17" name="Google Shape;217;p22"/>
          <p:cNvSpPr/>
          <p:nvPr/>
        </p:nvSpPr>
        <p:spPr>
          <a:xfrm>
            <a:off x="2909950" y="1814071"/>
            <a:ext cx="526508" cy="526508"/>
          </a:xfrm>
          <a:prstGeom prst="diamond">
            <a:avLst/>
          </a:prstGeom>
          <a:solidFill>
            <a:schemeClr val="accent4"/>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18" name="Google Shape;218;p22"/>
          <p:cNvSpPr/>
          <p:nvPr/>
        </p:nvSpPr>
        <p:spPr>
          <a:xfrm>
            <a:off x="2909950" y="3470255"/>
            <a:ext cx="526508" cy="526508"/>
          </a:xfrm>
          <a:prstGeom prst="diamond">
            <a:avLst/>
          </a:prstGeom>
          <a:solidFill>
            <a:schemeClr val="accent4"/>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19" name="Google Shape;219;p22"/>
          <p:cNvSpPr/>
          <p:nvPr/>
        </p:nvSpPr>
        <p:spPr>
          <a:xfrm>
            <a:off x="2341373" y="4043012"/>
            <a:ext cx="526508" cy="526508"/>
          </a:xfrm>
          <a:prstGeom prst="diamond">
            <a:avLst/>
          </a:prstGeom>
          <a:solidFill>
            <a:schemeClr val="accent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0" name="Google Shape;220;p22"/>
          <p:cNvSpPr/>
          <p:nvPr/>
        </p:nvSpPr>
        <p:spPr>
          <a:xfrm>
            <a:off x="3085535" y="2642163"/>
            <a:ext cx="526508" cy="526508"/>
          </a:xfrm>
          <a:prstGeom prst="diamond">
            <a:avLst/>
          </a:prstGeom>
          <a:solidFill>
            <a:schemeClr val="accent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1" name="Google Shape;221;p22"/>
          <p:cNvSpPr txBox="1"/>
          <p:nvPr/>
        </p:nvSpPr>
        <p:spPr>
          <a:xfrm>
            <a:off x="3206306" y="1362750"/>
            <a:ext cx="2153100" cy="276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rPr>
              <a:t>Introduction</a:t>
            </a:r>
            <a:endParaRPr b="1" sz="1200">
              <a:solidFill>
                <a:schemeClr val="lt1"/>
              </a:solidFill>
              <a:latin typeface="Arial"/>
              <a:ea typeface="Arial"/>
              <a:cs typeface="Arial"/>
              <a:sym typeface="Arial"/>
            </a:endParaRPr>
          </a:p>
        </p:txBody>
      </p:sp>
      <p:sp>
        <p:nvSpPr>
          <p:cNvPr id="222" name="Google Shape;222;p22"/>
          <p:cNvSpPr txBox="1"/>
          <p:nvPr/>
        </p:nvSpPr>
        <p:spPr>
          <a:xfrm>
            <a:off x="3670100" y="2063550"/>
            <a:ext cx="4397400" cy="276900"/>
          </a:xfrm>
          <a:prstGeom prst="rect">
            <a:avLst/>
          </a:prstGeom>
          <a:solidFill>
            <a:schemeClr val="accent4"/>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b="1" sz="1200">
              <a:solidFill>
                <a:schemeClr val="lt1"/>
              </a:solidFill>
            </a:endParaRPr>
          </a:p>
          <a:p>
            <a:pPr indent="0" lvl="0" marL="0" rtl="0" algn="ctr">
              <a:spcBef>
                <a:spcPts val="0"/>
              </a:spcBef>
              <a:spcAft>
                <a:spcPts val="0"/>
              </a:spcAft>
              <a:buClr>
                <a:schemeClr val="dk1"/>
              </a:buClr>
              <a:buFont typeface="Arial"/>
              <a:buNone/>
            </a:pPr>
            <a:r>
              <a:rPr b="1" lang="en-US" sz="1200">
                <a:solidFill>
                  <a:schemeClr val="lt1"/>
                </a:solidFill>
              </a:rPr>
              <a:t>Les projets existants</a:t>
            </a:r>
            <a:endParaRPr b="1" sz="1200">
              <a:solidFill>
                <a:schemeClr val="lt1"/>
              </a:solidFill>
            </a:endParaRPr>
          </a:p>
          <a:p>
            <a:pPr indent="0" lvl="0" marL="0" marR="0" rtl="0" algn="ctr">
              <a:spcBef>
                <a:spcPts val="0"/>
              </a:spcBef>
              <a:spcAft>
                <a:spcPts val="0"/>
              </a:spcAft>
              <a:buNone/>
            </a:pPr>
            <a:r>
              <a:t/>
            </a:r>
            <a:endParaRPr b="1" sz="1200">
              <a:solidFill>
                <a:schemeClr val="lt1"/>
              </a:solidFill>
            </a:endParaRPr>
          </a:p>
        </p:txBody>
      </p:sp>
      <p:sp>
        <p:nvSpPr>
          <p:cNvPr id="223" name="Google Shape;223;p22"/>
          <p:cNvSpPr txBox="1"/>
          <p:nvPr/>
        </p:nvSpPr>
        <p:spPr>
          <a:xfrm>
            <a:off x="3991100" y="2764350"/>
            <a:ext cx="3755400" cy="276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rPr>
              <a:t>Les Axes  </a:t>
            </a:r>
            <a:r>
              <a:rPr b="1" lang="en-US" sz="1200">
                <a:solidFill>
                  <a:schemeClr val="lt1"/>
                </a:solidFill>
              </a:rPr>
              <a:t>d'amelioration</a:t>
            </a:r>
            <a:endParaRPr b="1" sz="1200">
              <a:solidFill>
                <a:schemeClr val="lt1"/>
              </a:solidFill>
              <a:latin typeface="Arial"/>
              <a:ea typeface="Arial"/>
              <a:cs typeface="Arial"/>
              <a:sym typeface="Arial"/>
            </a:endParaRPr>
          </a:p>
        </p:txBody>
      </p:sp>
      <p:sp>
        <p:nvSpPr>
          <p:cNvPr id="224" name="Google Shape;224;p22"/>
          <p:cNvSpPr txBox="1"/>
          <p:nvPr/>
        </p:nvSpPr>
        <p:spPr>
          <a:xfrm>
            <a:off x="3635906" y="3465125"/>
            <a:ext cx="4001400" cy="276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rPr>
              <a:t>Maquette</a:t>
            </a:r>
            <a:endParaRPr b="1" sz="1200">
              <a:solidFill>
                <a:schemeClr val="lt1"/>
              </a:solidFill>
              <a:latin typeface="Arial"/>
              <a:ea typeface="Arial"/>
              <a:cs typeface="Arial"/>
              <a:sym typeface="Arial"/>
            </a:endParaRPr>
          </a:p>
        </p:txBody>
      </p:sp>
      <p:sp>
        <p:nvSpPr>
          <p:cNvPr id="225" name="Google Shape;225;p22"/>
          <p:cNvSpPr txBox="1"/>
          <p:nvPr/>
        </p:nvSpPr>
        <p:spPr>
          <a:xfrm>
            <a:off x="3206303" y="4298344"/>
            <a:ext cx="1368300" cy="276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rPr>
              <a:t>Conclusion</a:t>
            </a:r>
            <a:r>
              <a:rPr b="1" lang="en-US" sz="1200">
                <a:solidFill>
                  <a:schemeClr val="lt1"/>
                </a:solidFill>
              </a:rPr>
              <a:t> </a:t>
            </a:r>
            <a:endParaRPr b="1" sz="1200">
              <a:solidFill>
                <a:schemeClr val="lt1"/>
              </a:solidFill>
              <a:latin typeface="Arial"/>
              <a:ea typeface="Arial"/>
              <a:cs typeface="Arial"/>
              <a:sym typeface="Arial"/>
            </a:endParaRPr>
          </a:p>
        </p:txBody>
      </p:sp>
      <p:sp>
        <p:nvSpPr>
          <p:cNvPr id="226" name="Google Shape;226;p22"/>
          <p:cNvSpPr/>
          <p:nvPr/>
        </p:nvSpPr>
        <p:spPr>
          <a:xfrm>
            <a:off x="2458847" y="1301206"/>
            <a:ext cx="285001" cy="40011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u="none">
                <a:solidFill>
                  <a:schemeClr val="lt1"/>
                </a:solidFill>
                <a:latin typeface="Arial"/>
                <a:ea typeface="Arial"/>
                <a:cs typeface="Arial"/>
                <a:sym typeface="Arial"/>
              </a:rPr>
              <a:t>A</a:t>
            </a:r>
            <a:endParaRPr b="0" sz="2000" u="none">
              <a:solidFill>
                <a:schemeClr val="lt1"/>
              </a:solidFill>
              <a:latin typeface="Arial"/>
              <a:ea typeface="Arial"/>
              <a:cs typeface="Arial"/>
              <a:sym typeface="Arial"/>
            </a:endParaRPr>
          </a:p>
        </p:txBody>
      </p:sp>
      <p:sp>
        <p:nvSpPr>
          <p:cNvPr id="227" name="Google Shape;227;p22"/>
          <p:cNvSpPr/>
          <p:nvPr/>
        </p:nvSpPr>
        <p:spPr>
          <a:xfrm>
            <a:off x="3030703" y="1877270"/>
            <a:ext cx="285001" cy="40011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u="none">
                <a:solidFill>
                  <a:schemeClr val="lt1"/>
                </a:solidFill>
                <a:latin typeface="Arial"/>
                <a:ea typeface="Arial"/>
                <a:cs typeface="Arial"/>
                <a:sym typeface="Arial"/>
              </a:rPr>
              <a:t>B</a:t>
            </a:r>
            <a:endParaRPr b="0" sz="2000" u="none">
              <a:solidFill>
                <a:schemeClr val="lt1"/>
              </a:solidFill>
              <a:latin typeface="Arial"/>
              <a:ea typeface="Arial"/>
              <a:cs typeface="Arial"/>
              <a:sym typeface="Arial"/>
            </a:endParaRPr>
          </a:p>
        </p:txBody>
      </p:sp>
      <p:sp>
        <p:nvSpPr>
          <p:cNvPr id="228" name="Google Shape;228;p22"/>
          <p:cNvSpPr/>
          <p:nvPr/>
        </p:nvSpPr>
        <p:spPr>
          <a:xfrm>
            <a:off x="3206288" y="2705362"/>
            <a:ext cx="285001" cy="40011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u="none">
                <a:solidFill>
                  <a:schemeClr val="lt1"/>
                </a:solidFill>
                <a:latin typeface="Arial"/>
                <a:ea typeface="Arial"/>
                <a:cs typeface="Arial"/>
                <a:sym typeface="Arial"/>
              </a:rPr>
              <a:t>C</a:t>
            </a:r>
            <a:endParaRPr b="0" sz="2000" u="none">
              <a:solidFill>
                <a:schemeClr val="lt1"/>
              </a:solidFill>
              <a:latin typeface="Arial"/>
              <a:ea typeface="Arial"/>
              <a:cs typeface="Arial"/>
              <a:sym typeface="Arial"/>
            </a:endParaRPr>
          </a:p>
        </p:txBody>
      </p:sp>
      <p:sp>
        <p:nvSpPr>
          <p:cNvPr id="229" name="Google Shape;229;p22"/>
          <p:cNvSpPr/>
          <p:nvPr/>
        </p:nvSpPr>
        <p:spPr>
          <a:xfrm>
            <a:off x="3030702" y="3533454"/>
            <a:ext cx="285001" cy="40011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u="none">
                <a:solidFill>
                  <a:schemeClr val="lt1"/>
                </a:solidFill>
                <a:latin typeface="Arial"/>
                <a:ea typeface="Arial"/>
                <a:cs typeface="Arial"/>
                <a:sym typeface="Arial"/>
              </a:rPr>
              <a:t>D</a:t>
            </a:r>
            <a:endParaRPr b="0" sz="2000" u="none">
              <a:solidFill>
                <a:schemeClr val="lt1"/>
              </a:solidFill>
              <a:latin typeface="Arial"/>
              <a:ea typeface="Arial"/>
              <a:cs typeface="Arial"/>
              <a:sym typeface="Arial"/>
            </a:endParaRPr>
          </a:p>
        </p:txBody>
      </p:sp>
      <p:sp>
        <p:nvSpPr>
          <p:cNvPr id="230" name="Google Shape;230;p22"/>
          <p:cNvSpPr/>
          <p:nvPr/>
        </p:nvSpPr>
        <p:spPr>
          <a:xfrm>
            <a:off x="2467227" y="4104364"/>
            <a:ext cx="285001" cy="40011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u="none">
                <a:solidFill>
                  <a:schemeClr val="lt1"/>
                </a:solidFill>
                <a:latin typeface="Arial"/>
                <a:ea typeface="Arial"/>
                <a:cs typeface="Arial"/>
                <a:sym typeface="Arial"/>
              </a:rPr>
              <a:t>E</a:t>
            </a:r>
            <a:endParaRPr b="0" sz="2000" u="none">
              <a:solidFill>
                <a:schemeClr val="lt1"/>
              </a:solidFill>
              <a:latin typeface="Arial"/>
              <a:ea typeface="Arial"/>
              <a:cs typeface="Arial"/>
              <a:sym typeface="Arial"/>
            </a:endParaRPr>
          </a:p>
        </p:txBody>
      </p:sp>
      <p:sp>
        <p:nvSpPr>
          <p:cNvPr id="231" name="Google Shape;231;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40"/>
          <p:cNvSpPr txBox="1"/>
          <p:nvPr>
            <p:ph idx="1" type="body"/>
          </p:nvPr>
        </p:nvSpPr>
        <p:spPr>
          <a:xfrm>
            <a:off x="0" y="181632"/>
            <a:ext cx="9144000" cy="576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600"/>
              <a:buNone/>
            </a:pPr>
            <a:r>
              <a:rPr lang="en-US"/>
              <a:t>Maquette </a:t>
            </a:r>
            <a:endParaRPr/>
          </a:p>
        </p:txBody>
      </p:sp>
      <p:sp>
        <p:nvSpPr>
          <p:cNvPr id="449" name="Google Shape;449;p40"/>
          <p:cNvSpPr/>
          <p:nvPr/>
        </p:nvSpPr>
        <p:spPr>
          <a:xfrm>
            <a:off x="315888" y="2114550"/>
            <a:ext cx="914400" cy="914400"/>
          </a:xfrm>
          <a:prstGeom prst="diamond">
            <a:avLst/>
          </a:prstGeom>
          <a:solidFill>
            <a:srgbClr val="DAECB2"/>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0" name="Google Shape;450;p40"/>
          <p:cNvSpPr/>
          <p:nvPr/>
        </p:nvSpPr>
        <p:spPr>
          <a:xfrm>
            <a:off x="1887488" y="2119354"/>
            <a:ext cx="914400" cy="914400"/>
          </a:xfrm>
          <a:prstGeom prst="diamond">
            <a:avLst/>
          </a:prstGeom>
          <a:solidFill>
            <a:srgbClr val="BFDCAC"/>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1" name="Google Shape;451;p40"/>
          <p:cNvSpPr/>
          <p:nvPr/>
        </p:nvSpPr>
        <p:spPr>
          <a:xfrm>
            <a:off x="3535288" y="2124158"/>
            <a:ext cx="914400" cy="914400"/>
          </a:xfrm>
          <a:prstGeom prst="diamond">
            <a:avLst/>
          </a:prstGeom>
          <a:solidFill>
            <a:schemeClr val="accent4"/>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2" name="Google Shape;452;p40"/>
          <p:cNvSpPr txBox="1"/>
          <p:nvPr/>
        </p:nvSpPr>
        <p:spPr>
          <a:xfrm>
            <a:off x="1474375" y="3076031"/>
            <a:ext cx="1753200" cy="1133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rgbClr val="3F3F3F"/>
                </a:solidFill>
              </a:rPr>
              <a:t>Croisement de l’ évolution de la production de l’agriculture et de </a:t>
            </a:r>
            <a:r>
              <a:rPr b="1" lang="en-US" sz="1200">
                <a:solidFill>
                  <a:srgbClr val="3F3F3F"/>
                </a:solidFill>
              </a:rPr>
              <a:t>l'évolution</a:t>
            </a:r>
            <a:r>
              <a:rPr b="1" lang="en-US" sz="1200">
                <a:solidFill>
                  <a:srgbClr val="3F3F3F"/>
                </a:solidFill>
              </a:rPr>
              <a:t> de l’indice de faim</a:t>
            </a:r>
            <a:endParaRPr b="1" sz="1200">
              <a:solidFill>
                <a:srgbClr val="3F3F3F"/>
              </a:solidFill>
              <a:latin typeface="Arial"/>
              <a:ea typeface="Arial"/>
              <a:cs typeface="Arial"/>
              <a:sym typeface="Arial"/>
            </a:endParaRPr>
          </a:p>
        </p:txBody>
      </p:sp>
      <p:sp>
        <p:nvSpPr>
          <p:cNvPr id="453" name="Google Shape;453;p40"/>
          <p:cNvSpPr txBox="1"/>
          <p:nvPr/>
        </p:nvSpPr>
        <p:spPr>
          <a:xfrm>
            <a:off x="-103550" y="2999828"/>
            <a:ext cx="17532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rgbClr val="3F3F3F"/>
                </a:solidFill>
              </a:rPr>
              <a:t>L’impact de l</a:t>
            </a:r>
            <a:r>
              <a:rPr b="1" lang="en-US" sz="1200">
                <a:solidFill>
                  <a:srgbClr val="3F3F3F"/>
                </a:solidFill>
              </a:rPr>
              <a:t>’agriculture sur la faim dans le monde</a:t>
            </a:r>
            <a:endParaRPr b="1" sz="1200">
              <a:solidFill>
                <a:srgbClr val="3F3F3F"/>
              </a:solidFill>
              <a:latin typeface="Arial"/>
              <a:ea typeface="Arial"/>
              <a:cs typeface="Arial"/>
              <a:sym typeface="Arial"/>
            </a:endParaRPr>
          </a:p>
        </p:txBody>
      </p:sp>
      <p:sp>
        <p:nvSpPr>
          <p:cNvPr id="454" name="Google Shape;454;p40"/>
          <p:cNvSpPr txBox="1"/>
          <p:nvPr/>
        </p:nvSpPr>
        <p:spPr>
          <a:xfrm>
            <a:off x="3128500" y="2999829"/>
            <a:ext cx="17532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rgbClr val="3F3F3F"/>
                </a:solidFill>
              </a:rPr>
              <a:t>Baisse de la production engendre une augmentation de l’indice de faim</a:t>
            </a:r>
            <a:endParaRPr b="1" sz="1200">
              <a:solidFill>
                <a:srgbClr val="3F3F3F"/>
              </a:solidFill>
              <a:latin typeface="Arial"/>
              <a:ea typeface="Arial"/>
              <a:cs typeface="Arial"/>
              <a:sym typeface="Arial"/>
            </a:endParaRPr>
          </a:p>
        </p:txBody>
      </p:sp>
      <p:sp>
        <p:nvSpPr>
          <p:cNvPr id="455" name="Google Shape;455;p40"/>
          <p:cNvSpPr/>
          <p:nvPr/>
        </p:nvSpPr>
        <p:spPr>
          <a:xfrm>
            <a:off x="5135488" y="2124158"/>
            <a:ext cx="914400" cy="914400"/>
          </a:xfrm>
          <a:prstGeom prst="diamond">
            <a:avLst/>
          </a:prstGeom>
          <a:solidFill>
            <a:schemeClr val="accent4"/>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6" name="Google Shape;456;p40"/>
          <p:cNvSpPr txBox="1"/>
          <p:nvPr/>
        </p:nvSpPr>
        <p:spPr>
          <a:xfrm>
            <a:off x="4728700" y="2923629"/>
            <a:ext cx="17532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rgbClr val="3F3F3F"/>
                </a:solidFill>
              </a:rPr>
              <a:t>Augmentation de la production engendre une baisse de l’indice de Faim</a:t>
            </a:r>
            <a:endParaRPr b="1" sz="1200">
              <a:solidFill>
                <a:srgbClr val="3F3F3F"/>
              </a:solidFill>
              <a:latin typeface="Arial"/>
              <a:ea typeface="Arial"/>
              <a:cs typeface="Arial"/>
              <a:sym typeface="Arial"/>
            </a:endParaRPr>
          </a:p>
        </p:txBody>
      </p:sp>
      <p:sp>
        <p:nvSpPr>
          <p:cNvPr id="457" name="Google Shape;457;p40"/>
          <p:cNvSpPr/>
          <p:nvPr/>
        </p:nvSpPr>
        <p:spPr>
          <a:xfrm>
            <a:off x="5443308" y="2409752"/>
            <a:ext cx="324000" cy="324000"/>
          </a:xfrm>
          <a:custGeom>
            <a:rect b="b" l="l" r="r" t="t"/>
            <a:pathLst>
              <a:path extrusionOk="0" h="3240000" w="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8" name="Google Shape;458;p40"/>
          <p:cNvSpPr/>
          <p:nvPr/>
        </p:nvSpPr>
        <p:spPr>
          <a:xfrm rot="5400000">
            <a:off x="3842880" y="2409741"/>
            <a:ext cx="324431" cy="324000"/>
          </a:xfrm>
          <a:custGeom>
            <a:rect b="b" l="l" r="r" t="t"/>
            <a:pathLst>
              <a:path extrusionOk="0" h="3240000" w="3244313">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9" name="Google Shape;459;p40"/>
          <p:cNvSpPr/>
          <p:nvPr/>
        </p:nvSpPr>
        <p:spPr>
          <a:xfrm>
            <a:off x="610952" y="2387852"/>
            <a:ext cx="324278" cy="386988"/>
          </a:xfrm>
          <a:custGeom>
            <a:rect b="b" l="l" r="r" t="t"/>
            <a:pathLst>
              <a:path extrusionOk="0" h="3035197" w="2543357">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0" name="Google Shape;460;p40"/>
          <p:cNvSpPr/>
          <p:nvPr/>
        </p:nvSpPr>
        <p:spPr>
          <a:xfrm>
            <a:off x="2143514" y="2379727"/>
            <a:ext cx="398181" cy="403225"/>
          </a:xfrm>
          <a:custGeom>
            <a:rect b="b" l="l" r="r" t="t"/>
            <a:pathLst>
              <a:path extrusionOk="0" h="2880180" w="2844151">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61" name="Google Shape;461;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41"/>
          <p:cNvSpPr txBox="1"/>
          <p:nvPr>
            <p:ph idx="1" type="body"/>
          </p:nvPr>
        </p:nvSpPr>
        <p:spPr>
          <a:xfrm>
            <a:off x="0" y="195486"/>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en-US"/>
              <a:t>Maquette</a:t>
            </a:r>
            <a:endParaRPr/>
          </a:p>
        </p:txBody>
      </p:sp>
      <p:sp>
        <p:nvSpPr>
          <p:cNvPr id="467" name="Google Shape;467;p41"/>
          <p:cNvSpPr txBox="1"/>
          <p:nvPr>
            <p:ph idx="2" type="body"/>
          </p:nvPr>
        </p:nvSpPr>
        <p:spPr>
          <a:xfrm>
            <a:off x="466225" y="1463350"/>
            <a:ext cx="8361900" cy="1978500"/>
          </a:xfrm>
          <a:prstGeom prst="rect">
            <a:avLst/>
          </a:prstGeom>
        </p:spPr>
        <p:txBody>
          <a:bodyPr anchorCtr="0" anchor="ctr" bIns="45700" lIns="91425" spcFirstLastPara="1" rIns="91425" wrap="square" tIns="45700">
            <a:noAutofit/>
          </a:bodyPr>
          <a:lstStyle/>
          <a:p>
            <a:pPr indent="0" lvl="0" marL="457200" rtl="0" algn="l">
              <a:spcBef>
                <a:spcPts val="280"/>
              </a:spcBef>
              <a:spcAft>
                <a:spcPts val="0"/>
              </a:spcAft>
              <a:buNone/>
            </a:pPr>
            <a:r>
              <a:t/>
            </a:r>
            <a:endParaRPr/>
          </a:p>
        </p:txBody>
      </p:sp>
      <p:pic>
        <p:nvPicPr>
          <p:cNvPr id="468" name="Google Shape;468;p41"/>
          <p:cNvPicPr preferRelativeResize="0"/>
          <p:nvPr/>
        </p:nvPicPr>
        <p:blipFill>
          <a:blip r:embed="rId3">
            <a:alphaModFix/>
          </a:blip>
          <a:stretch>
            <a:fillRect/>
          </a:stretch>
        </p:blipFill>
        <p:spPr>
          <a:xfrm>
            <a:off x="205720" y="216099"/>
            <a:ext cx="8732559" cy="4711301"/>
          </a:xfrm>
          <a:prstGeom prst="rect">
            <a:avLst/>
          </a:prstGeom>
          <a:noFill/>
          <a:ln>
            <a:noFill/>
          </a:ln>
        </p:spPr>
      </p:pic>
      <p:sp>
        <p:nvSpPr>
          <p:cNvPr id="469" name="Google Shape;469;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pic>
        <p:nvPicPr>
          <p:cNvPr id="474" name="Google Shape;474;p42"/>
          <p:cNvPicPr preferRelativeResize="0"/>
          <p:nvPr/>
        </p:nvPicPr>
        <p:blipFill>
          <a:blip r:embed="rId3">
            <a:alphaModFix/>
          </a:blip>
          <a:stretch>
            <a:fillRect/>
          </a:stretch>
        </p:blipFill>
        <p:spPr>
          <a:xfrm>
            <a:off x="217650" y="216662"/>
            <a:ext cx="8708701" cy="4710176"/>
          </a:xfrm>
          <a:prstGeom prst="rect">
            <a:avLst/>
          </a:prstGeom>
          <a:noFill/>
          <a:ln>
            <a:noFill/>
          </a:ln>
        </p:spPr>
      </p:pic>
      <p:sp>
        <p:nvSpPr>
          <p:cNvPr id="475" name="Google Shape;475;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43"/>
          <p:cNvSpPr txBox="1"/>
          <p:nvPr>
            <p:ph idx="1" type="body"/>
          </p:nvPr>
        </p:nvSpPr>
        <p:spPr>
          <a:xfrm>
            <a:off x="0" y="195486"/>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en-US"/>
              <a:t>Conclusion </a:t>
            </a:r>
            <a:endParaRPr/>
          </a:p>
        </p:txBody>
      </p:sp>
      <p:sp>
        <p:nvSpPr>
          <p:cNvPr id="481" name="Google Shape;481;p43"/>
          <p:cNvSpPr txBox="1"/>
          <p:nvPr>
            <p:ph idx="2" type="body"/>
          </p:nvPr>
        </p:nvSpPr>
        <p:spPr>
          <a:xfrm>
            <a:off x="466225" y="1126275"/>
            <a:ext cx="8361900" cy="3490200"/>
          </a:xfrm>
          <a:prstGeom prst="rect">
            <a:avLst/>
          </a:prstGeom>
        </p:spPr>
        <p:txBody>
          <a:bodyPr anchorCtr="0" anchor="ctr" bIns="45700" lIns="91425" spcFirstLastPara="1" rIns="91425" wrap="square" tIns="45700">
            <a:noAutofit/>
          </a:bodyPr>
          <a:lstStyle/>
          <a:p>
            <a:pPr indent="0" lvl="0" marL="0" rtl="0" algn="l">
              <a:spcBef>
                <a:spcPts val="280"/>
              </a:spcBef>
              <a:spcAft>
                <a:spcPts val="0"/>
              </a:spcAft>
              <a:buNone/>
            </a:pPr>
            <a:r>
              <a:t/>
            </a:r>
            <a:endParaRPr/>
          </a:p>
          <a:p>
            <a:pPr indent="-317500" lvl="0" marL="457200" rtl="0" algn="l">
              <a:spcBef>
                <a:spcPts val="280"/>
              </a:spcBef>
              <a:spcAft>
                <a:spcPts val="0"/>
              </a:spcAft>
              <a:buSzPts val="1400"/>
              <a:buChar char="●"/>
            </a:pPr>
            <a:r>
              <a:rPr lang="en-US"/>
              <a:t>Les données agricoles et nutritionnelles ouvertes sont des ressources de plus en plus essentielle pour l’avancement et l’innovation des organisations paysannes, la production alimentaire, le développement de la chaîne de valeur et la fourniture de service</a:t>
            </a:r>
            <a:r>
              <a:rPr lang="en-US"/>
              <a:t>s.</a:t>
            </a:r>
            <a:endParaRPr/>
          </a:p>
          <a:p>
            <a:pPr indent="0" lvl="0" marL="457200" rtl="0" algn="l">
              <a:spcBef>
                <a:spcPts val="280"/>
              </a:spcBef>
              <a:spcAft>
                <a:spcPts val="0"/>
              </a:spcAft>
              <a:buNone/>
            </a:pPr>
            <a:r>
              <a:t/>
            </a:r>
            <a:endParaRPr/>
          </a:p>
          <a:p>
            <a:pPr indent="-317500" lvl="0" marL="457200" rtl="0" algn="l">
              <a:spcBef>
                <a:spcPts val="280"/>
              </a:spcBef>
              <a:spcAft>
                <a:spcPts val="0"/>
              </a:spcAft>
              <a:buSzPts val="1400"/>
              <a:buChar char="●"/>
            </a:pPr>
            <a:r>
              <a:rPr lang="en-US"/>
              <a:t> </a:t>
            </a:r>
            <a:r>
              <a:rPr lang="en-US"/>
              <a:t>Les agriculteurs modernes utilisent une quantité considérable de données pour prendre leurs décisions au jour le jour, en s’appuyant sur des ensembles de données clés tels que les données météorologiques ou celles relatives aux prix du marché.</a:t>
            </a:r>
            <a:endParaRPr/>
          </a:p>
          <a:p>
            <a:pPr indent="0" lvl="0" marL="457200" rtl="0" algn="l">
              <a:spcBef>
                <a:spcPts val="280"/>
              </a:spcBef>
              <a:spcAft>
                <a:spcPts val="0"/>
              </a:spcAft>
              <a:buNone/>
            </a:pPr>
            <a:r>
              <a:t/>
            </a:r>
            <a:endParaRPr/>
          </a:p>
          <a:p>
            <a:pPr indent="-317500" lvl="0" marL="457200" rtl="0" algn="l">
              <a:spcBef>
                <a:spcPts val="280"/>
              </a:spcBef>
              <a:spcAft>
                <a:spcPts val="0"/>
              </a:spcAft>
              <a:buSzPts val="1400"/>
              <a:buChar char="●"/>
            </a:pPr>
            <a:r>
              <a:rPr lang="en-US"/>
              <a:t>L’augmentation des données ouvertes assure des prises de décisions efficaces pour </a:t>
            </a:r>
            <a:r>
              <a:rPr lang="en-US"/>
              <a:t>augmenter</a:t>
            </a:r>
            <a:r>
              <a:rPr lang="en-US"/>
              <a:t> la production et la qualité de l’agriculture.</a:t>
            </a:r>
            <a:endParaRPr/>
          </a:p>
          <a:p>
            <a:pPr indent="0" lvl="0" marL="457200" rtl="0" algn="l">
              <a:spcBef>
                <a:spcPts val="280"/>
              </a:spcBef>
              <a:spcAft>
                <a:spcPts val="0"/>
              </a:spcAft>
              <a:buNone/>
            </a:pPr>
            <a:r>
              <a:t/>
            </a:r>
            <a:endParaRPr/>
          </a:p>
          <a:p>
            <a:pPr indent="-317500" lvl="0" marL="457200" rtl="0" algn="l">
              <a:spcBef>
                <a:spcPts val="280"/>
              </a:spcBef>
              <a:spcAft>
                <a:spcPts val="0"/>
              </a:spcAft>
              <a:buSzPts val="1400"/>
              <a:buChar char="●"/>
            </a:pPr>
            <a:r>
              <a:rPr lang="en-US"/>
              <a:t>Notre maquette montre que la production agricole et l’indice de faim dans le monde sont corrélés. Ainsi, l’utilisation de l’open data peut permettre de lutter contre la faim dans le monde via l’optimisation des activités agricoles. </a:t>
            </a:r>
            <a:endParaRPr/>
          </a:p>
        </p:txBody>
      </p:sp>
      <p:sp>
        <p:nvSpPr>
          <p:cNvPr id="482" name="Google Shape;482;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44"/>
          <p:cNvSpPr txBox="1"/>
          <p:nvPr>
            <p:ph idx="1" type="body"/>
          </p:nvPr>
        </p:nvSpPr>
        <p:spPr>
          <a:xfrm>
            <a:off x="2280050" y="3363850"/>
            <a:ext cx="4546200" cy="1081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600"/>
              <a:buNone/>
            </a:pPr>
            <a:r>
              <a:rPr lang="en-US"/>
              <a:t>Merci pour votre attention </a:t>
            </a:r>
            <a:endParaRPr/>
          </a:p>
        </p:txBody>
      </p:sp>
      <p:grpSp>
        <p:nvGrpSpPr>
          <p:cNvPr id="488" name="Google Shape;488;p44"/>
          <p:cNvGrpSpPr/>
          <p:nvPr/>
        </p:nvGrpSpPr>
        <p:grpSpPr>
          <a:xfrm>
            <a:off x="2771800" y="987574"/>
            <a:ext cx="3637139" cy="2139878"/>
            <a:chOff x="635000" y="1382713"/>
            <a:chExt cx="7869238" cy="4572000"/>
          </a:xfrm>
        </p:grpSpPr>
        <p:sp>
          <p:nvSpPr>
            <p:cNvPr id="489" name="Google Shape;489;p44"/>
            <p:cNvSpPr/>
            <p:nvPr/>
          </p:nvSpPr>
          <p:spPr>
            <a:xfrm>
              <a:off x="811213" y="3267075"/>
              <a:ext cx="7478713" cy="2654300"/>
            </a:xfrm>
            <a:custGeom>
              <a:rect b="b" l="l" r="r" t="t"/>
              <a:pathLst>
                <a:path extrusionOk="0" h="1672" w="4711">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0" name="Google Shape;490;p44"/>
            <p:cNvSpPr/>
            <p:nvPr/>
          </p:nvSpPr>
          <p:spPr>
            <a:xfrm>
              <a:off x="635000" y="2108200"/>
              <a:ext cx="7697788" cy="3846513"/>
            </a:xfrm>
            <a:custGeom>
              <a:rect b="b" l="l" r="r" t="t"/>
              <a:pathLst>
                <a:path extrusionOk="0" h="2423" w="4849">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1" name="Google Shape;491;p44"/>
            <p:cNvSpPr/>
            <p:nvPr/>
          </p:nvSpPr>
          <p:spPr>
            <a:xfrm>
              <a:off x="1595438" y="1790700"/>
              <a:ext cx="6908800" cy="3509963"/>
            </a:xfrm>
            <a:custGeom>
              <a:rect b="b" l="l" r="r" t="t"/>
              <a:pathLst>
                <a:path extrusionOk="0" h="2211" w="4352">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2" name="Google Shape;492;p44"/>
            <p:cNvSpPr/>
            <p:nvPr/>
          </p:nvSpPr>
          <p:spPr>
            <a:xfrm>
              <a:off x="2097088" y="1382713"/>
              <a:ext cx="4552950" cy="1549400"/>
            </a:xfrm>
            <a:custGeom>
              <a:rect b="b" l="l" r="r" t="t"/>
              <a:pathLst>
                <a:path extrusionOk="0" h="976" w="2868">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93" name="Google Shape;493;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3"/>
          <p:cNvSpPr txBox="1"/>
          <p:nvPr>
            <p:ph idx="1" type="body"/>
          </p:nvPr>
        </p:nvSpPr>
        <p:spPr>
          <a:xfrm>
            <a:off x="0" y="195486"/>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3600"/>
              <a:buNone/>
            </a:pPr>
            <a:r>
              <a:rPr lang="en-US"/>
              <a:t>Introduction</a:t>
            </a:r>
            <a:endParaRPr/>
          </a:p>
        </p:txBody>
      </p:sp>
      <p:grpSp>
        <p:nvGrpSpPr>
          <p:cNvPr id="237" name="Google Shape;237;p23"/>
          <p:cNvGrpSpPr/>
          <p:nvPr/>
        </p:nvGrpSpPr>
        <p:grpSpPr>
          <a:xfrm>
            <a:off x="539552" y="4011910"/>
            <a:ext cx="8064896" cy="795549"/>
            <a:chOff x="80902" y="1114177"/>
            <a:chExt cx="3303442" cy="795549"/>
          </a:xfrm>
        </p:grpSpPr>
        <p:sp>
          <p:nvSpPr>
            <p:cNvPr id="238" name="Google Shape;238;p23"/>
            <p:cNvSpPr txBox="1"/>
            <p:nvPr/>
          </p:nvSpPr>
          <p:spPr>
            <a:xfrm>
              <a:off x="80902" y="1114177"/>
              <a:ext cx="3303442" cy="30777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1400"/>
                <a:buFont typeface="Arial"/>
                <a:buNone/>
              </a:pPr>
              <a:r>
                <a:rPr b="1" lang="en-US">
                  <a:solidFill>
                    <a:srgbClr val="3F3F3F"/>
                  </a:solidFill>
                </a:rPr>
                <a:t>L'évolution de la population dans le monde </a:t>
              </a:r>
              <a:endParaRPr b="1">
                <a:solidFill>
                  <a:srgbClr val="3F3F3F"/>
                </a:solidFill>
              </a:endParaRPr>
            </a:p>
            <a:p>
              <a:pPr indent="0" lvl="0" marL="0" marR="0" rtl="0" algn="ctr">
                <a:spcBef>
                  <a:spcPts val="0"/>
                </a:spcBef>
                <a:spcAft>
                  <a:spcPts val="0"/>
                </a:spcAft>
                <a:buNone/>
              </a:pPr>
              <a:r>
                <a:t/>
              </a:r>
              <a:endParaRPr b="1">
                <a:solidFill>
                  <a:srgbClr val="3F3F3F"/>
                </a:solidFill>
              </a:endParaRPr>
            </a:p>
          </p:txBody>
        </p:sp>
        <p:sp>
          <p:nvSpPr>
            <p:cNvPr id="239" name="Google Shape;239;p23"/>
            <p:cNvSpPr txBox="1"/>
            <p:nvPr/>
          </p:nvSpPr>
          <p:spPr>
            <a:xfrm>
              <a:off x="80902" y="1263526"/>
              <a:ext cx="3303300" cy="646200"/>
            </a:xfrm>
            <a:prstGeom prst="rect">
              <a:avLst/>
            </a:prstGeom>
            <a:noFill/>
            <a:ln>
              <a:noFill/>
            </a:ln>
          </p:spPr>
          <p:txBody>
            <a:bodyPr anchorCtr="0" anchor="t" bIns="45700" lIns="91425" spcFirstLastPara="1" rIns="91425" wrap="square" tIns="45700">
              <a:noAutofit/>
            </a:bodyPr>
            <a:lstStyle/>
            <a:p>
              <a:pPr indent="0" lvl="0" marL="685800" rtl="0" algn="just">
                <a:lnSpc>
                  <a:spcPct val="115000"/>
                </a:lnSpc>
                <a:spcBef>
                  <a:spcPts val="0"/>
                </a:spcBef>
                <a:spcAft>
                  <a:spcPts val="0"/>
                </a:spcAft>
                <a:buClr>
                  <a:schemeClr val="dk1"/>
                </a:buClr>
                <a:buSzPts val="1100"/>
                <a:buFont typeface="Arial"/>
                <a:buNone/>
              </a:pPr>
              <a:r>
                <a:rPr lang="en-US" sz="1100">
                  <a:solidFill>
                    <a:schemeClr val="dk1"/>
                  </a:solidFill>
                </a:rPr>
                <a:t>La population mondiale devrait atteindre 9 milliards d'habitants d'ici 2050. Cette augmentation </a:t>
              </a:r>
              <a:r>
                <a:rPr lang="en-US" sz="1100">
                  <a:solidFill>
                    <a:schemeClr val="dk1"/>
                  </a:solidFill>
                </a:rPr>
                <a:t>concerne </a:t>
              </a:r>
              <a:r>
                <a:rPr lang="en-US" sz="1100">
                  <a:solidFill>
                    <a:schemeClr val="dk1"/>
                  </a:solidFill>
                </a:rPr>
                <a:t> principalement l’Afrique. On estime que le nombre de personnes menacées de faim dans le monde passerait de 881 millions en 2005 à plus d'un milliard en 2050.</a:t>
              </a:r>
              <a:endParaRPr/>
            </a:p>
          </p:txBody>
        </p:sp>
      </p:grpSp>
      <p:sp>
        <p:nvSpPr>
          <p:cNvPr id="240" name="Google Shape;240;p23"/>
          <p:cNvSpPr/>
          <p:nvPr>
            <p:ph idx="3" type="pic"/>
          </p:nvPr>
        </p:nvSpPr>
        <p:spPr>
          <a:xfrm>
            <a:off x="1154419" y="1237310"/>
            <a:ext cx="3043041" cy="1842028"/>
          </a:xfrm>
          <a:prstGeom prst="rect">
            <a:avLst/>
          </a:prstGeom>
          <a:solidFill>
            <a:srgbClr val="F2F2F2"/>
          </a:solidFill>
          <a:ln>
            <a:noFill/>
          </a:ln>
        </p:spPr>
        <p:txBody>
          <a:bodyPr anchorCtr="0" anchor="ctr" bIns="45700" lIns="91425" spcFirstLastPara="1" rIns="91425" wrap="square" tIns="45700">
            <a:noAutofit/>
          </a:bodyPr>
          <a:lstStyle/>
          <a:p>
            <a:pPr indent="0" lvl="0" marL="0" rtl="0" algn="ctr">
              <a:spcBef>
                <a:spcPts val="240"/>
              </a:spcBef>
              <a:spcAft>
                <a:spcPts val="0"/>
              </a:spcAft>
              <a:buNone/>
            </a:pPr>
            <a:r>
              <a:t/>
            </a:r>
            <a:endParaRPr/>
          </a:p>
        </p:txBody>
      </p:sp>
      <p:sp>
        <p:nvSpPr>
          <p:cNvPr id="241" name="Google Shape;241;p23"/>
          <p:cNvSpPr/>
          <p:nvPr>
            <p:ph idx="4" type="pic"/>
          </p:nvPr>
        </p:nvSpPr>
        <p:spPr>
          <a:xfrm>
            <a:off x="4898835" y="1223182"/>
            <a:ext cx="3043041" cy="1842028"/>
          </a:xfrm>
          <a:prstGeom prst="rect">
            <a:avLst/>
          </a:prstGeom>
          <a:solidFill>
            <a:srgbClr val="F2F2F2"/>
          </a:solidFill>
          <a:ln>
            <a:noFill/>
          </a:ln>
        </p:spPr>
        <p:txBody>
          <a:bodyPr anchorCtr="0" anchor="ctr" bIns="45700" lIns="91425" spcFirstLastPara="1" rIns="91425" wrap="square" tIns="45700">
            <a:noAutofit/>
          </a:bodyPr>
          <a:lstStyle/>
          <a:p>
            <a:pPr indent="0" lvl="0" marL="0" rtl="0" algn="ctr">
              <a:spcBef>
                <a:spcPts val="240"/>
              </a:spcBef>
              <a:spcAft>
                <a:spcPts val="0"/>
              </a:spcAft>
              <a:buNone/>
            </a:pPr>
            <a:r>
              <a:t/>
            </a:r>
            <a:endParaRPr/>
          </a:p>
        </p:txBody>
      </p:sp>
      <p:pic>
        <p:nvPicPr>
          <p:cNvPr id="242" name="Google Shape;242;p23"/>
          <p:cNvPicPr preferRelativeResize="0"/>
          <p:nvPr/>
        </p:nvPicPr>
        <p:blipFill>
          <a:blip r:embed="rId3">
            <a:alphaModFix/>
          </a:blip>
          <a:stretch>
            <a:fillRect/>
          </a:stretch>
        </p:blipFill>
        <p:spPr>
          <a:xfrm>
            <a:off x="915550" y="870725"/>
            <a:ext cx="7375776" cy="3042000"/>
          </a:xfrm>
          <a:prstGeom prst="rect">
            <a:avLst/>
          </a:prstGeom>
          <a:noFill/>
          <a:ln>
            <a:noFill/>
          </a:ln>
        </p:spPr>
      </p:pic>
      <p:sp>
        <p:nvSpPr>
          <p:cNvPr id="243" name="Google Shape;243;p23"/>
          <p:cNvSpPr txBox="1"/>
          <p:nvPr/>
        </p:nvSpPr>
        <p:spPr>
          <a:xfrm>
            <a:off x="64925" y="4576800"/>
            <a:ext cx="7205400" cy="3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US" sz="800"/>
              <a:t>Source :  </a:t>
            </a:r>
            <a:r>
              <a:rPr lang="en-US" sz="800"/>
              <a:t>http://blogs.worldbank.org/opendata/miga/fr/la-population-mondiale-de-demain-en-quatre-graphiques</a:t>
            </a:r>
            <a:endParaRPr sz="800"/>
          </a:p>
        </p:txBody>
      </p:sp>
      <p:sp>
        <p:nvSpPr>
          <p:cNvPr id="244" name="Google Shape;244;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24"/>
          <p:cNvSpPr txBox="1"/>
          <p:nvPr>
            <p:ph idx="1" type="body"/>
          </p:nvPr>
        </p:nvSpPr>
        <p:spPr>
          <a:xfrm>
            <a:off x="0" y="195486"/>
            <a:ext cx="9144000" cy="576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3600"/>
              <a:buNone/>
            </a:pPr>
            <a:r>
              <a:rPr lang="en-US"/>
              <a:t>Introduction</a:t>
            </a:r>
            <a:endParaRPr/>
          </a:p>
        </p:txBody>
      </p:sp>
      <p:sp>
        <p:nvSpPr>
          <p:cNvPr id="250" name="Google Shape;250;p24"/>
          <p:cNvSpPr txBox="1"/>
          <p:nvPr/>
        </p:nvSpPr>
        <p:spPr>
          <a:xfrm>
            <a:off x="452625" y="4137900"/>
            <a:ext cx="8188500" cy="753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a:t>Afin de subvenir aux besoins d’une population grandissante, il est primordial de développer les activités agricoles.</a:t>
            </a:r>
            <a:endParaRPr/>
          </a:p>
        </p:txBody>
      </p:sp>
      <p:pic>
        <p:nvPicPr>
          <p:cNvPr id="251" name="Google Shape;251;p24"/>
          <p:cNvPicPr preferRelativeResize="0"/>
          <p:nvPr/>
        </p:nvPicPr>
        <p:blipFill rotWithShape="1">
          <a:blip r:embed="rId3">
            <a:alphaModFix/>
          </a:blip>
          <a:srcRect b="7401" l="1133" r="4411" t="4375"/>
          <a:stretch/>
        </p:blipFill>
        <p:spPr>
          <a:xfrm>
            <a:off x="506025" y="195475"/>
            <a:ext cx="8081701" cy="3988875"/>
          </a:xfrm>
          <a:prstGeom prst="rect">
            <a:avLst/>
          </a:prstGeom>
          <a:noFill/>
          <a:ln>
            <a:noFill/>
          </a:ln>
        </p:spPr>
      </p:pic>
      <p:sp>
        <p:nvSpPr>
          <p:cNvPr id="252" name="Google Shape;252;p24"/>
          <p:cNvSpPr txBox="1"/>
          <p:nvPr/>
        </p:nvSpPr>
        <p:spPr>
          <a:xfrm>
            <a:off x="72025" y="4757175"/>
            <a:ext cx="3559200" cy="32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t>source : </a:t>
            </a:r>
            <a:r>
              <a:rPr lang="en-US" sz="800"/>
              <a:t>https://mrket.me/hunger-world-map/hunger-world-map-10/</a:t>
            </a:r>
            <a:endParaRPr sz="800"/>
          </a:p>
        </p:txBody>
      </p:sp>
      <p:sp>
        <p:nvSpPr>
          <p:cNvPr id="253" name="Google Shape;253;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25"/>
          <p:cNvSpPr txBox="1"/>
          <p:nvPr>
            <p:ph idx="1" type="body"/>
          </p:nvPr>
        </p:nvSpPr>
        <p:spPr>
          <a:xfrm>
            <a:off x="0" y="195486"/>
            <a:ext cx="9144000" cy="576000"/>
          </a:xfrm>
          <a:prstGeom prst="rect">
            <a:avLst/>
          </a:prstGeom>
        </p:spPr>
        <p:txBody>
          <a:bodyPr anchorCtr="0" anchor="ctr" bIns="45700" lIns="91425" spcFirstLastPara="1" rIns="91425" wrap="square" tIns="45700">
            <a:noAutofit/>
          </a:bodyPr>
          <a:lstStyle/>
          <a:p>
            <a:pPr indent="0" lvl="0" marL="0" rtl="0" algn="ctr">
              <a:spcBef>
                <a:spcPts val="720"/>
              </a:spcBef>
              <a:spcAft>
                <a:spcPts val="0"/>
              </a:spcAft>
              <a:buNone/>
            </a:pPr>
            <a:r>
              <a:rPr lang="en-US"/>
              <a:t>L’agriculture en Afrique</a:t>
            </a:r>
            <a:endParaRPr/>
          </a:p>
        </p:txBody>
      </p:sp>
      <p:pic>
        <p:nvPicPr>
          <p:cNvPr id="259" name="Google Shape;259;p25"/>
          <p:cNvPicPr preferRelativeResize="0"/>
          <p:nvPr/>
        </p:nvPicPr>
        <p:blipFill>
          <a:blip r:embed="rId3">
            <a:alphaModFix/>
          </a:blip>
          <a:stretch>
            <a:fillRect/>
          </a:stretch>
        </p:blipFill>
        <p:spPr>
          <a:xfrm>
            <a:off x="1032300" y="923875"/>
            <a:ext cx="7079400" cy="3104850"/>
          </a:xfrm>
          <a:prstGeom prst="rect">
            <a:avLst/>
          </a:prstGeom>
          <a:noFill/>
          <a:ln>
            <a:noFill/>
          </a:ln>
        </p:spPr>
      </p:pic>
      <p:sp>
        <p:nvSpPr>
          <p:cNvPr id="260" name="Google Shape;260;p25"/>
          <p:cNvSpPr txBox="1"/>
          <p:nvPr/>
        </p:nvSpPr>
        <p:spPr>
          <a:xfrm>
            <a:off x="2664600" y="871450"/>
            <a:ext cx="3814800" cy="36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Agriculture, Valeur ajoutée(% du PIB)</a:t>
            </a:r>
            <a:endParaRPr sz="1100"/>
          </a:p>
        </p:txBody>
      </p:sp>
      <p:sp>
        <p:nvSpPr>
          <p:cNvPr id="261" name="Google Shape;261;p25"/>
          <p:cNvSpPr txBox="1"/>
          <p:nvPr/>
        </p:nvSpPr>
        <p:spPr>
          <a:xfrm>
            <a:off x="443550" y="4072825"/>
            <a:ext cx="8256900" cy="7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Pour de nombreux pays en Afrique l’agriculture représente une part très importante du PIB allant jusqu’à 60% du PIB au Sierra Leone. Ainsi le développement de l’agriculture est essentiel pour ces pays et le continent.</a:t>
            </a:r>
            <a:endParaRPr/>
          </a:p>
        </p:txBody>
      </p:sp>
      <p:sp>
        <p:nvSpPr>
          <p:cNvPr id="262" name="Google Shape;262;p25"/>
          <p:cNvSpPr txBox="1"/>
          <p:nvPr/>
        </p:nvSpPr>
        <p:spPr>
          <a:xfrm>
            <a:off x="44550" y="4735750"/>
            <a:ext cx="6275100" cy="36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t>source : </a:t>
            </a:r>
            <a:r>
              <a:rPr lang="en-US" sz="800"/>
              <a:t>https://donnees.banquemondiale.org/indicateur/NV.AGR.TOTL.ZS?locations=US-SL&amp;year_high_desc=true</a:t>
            </a:r>
            <a:endParaRPr sz="800"/>
          </a:p>
        </p:txBody>
      </p:sp>
      <p:sp>
        <p:nvSpPr>
          <p:cNvPr id="263" name="Google Shape;263;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26"/>
          <p:cNvSpPr txBox="1"/>
          <p:nvPr>
            <p:ph idx="1" type="body"/>
          </p:nvPr>
        </p:nvSpPr>
        <p:spPr>
          <a:xfrm>
            <a:off x="2431600" y="3363850"/>
            <a:ext cx="4426500" cy="1040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600"/>
              <a:buNone/>
            </a:pPr>
            <a:r>
              <a:rPr lang="en-US"/>
              <a:t>O</a:t>
            </a:r>
            <a:r>
              <a:rPr lang="en-US"/>
              <a:t>pen Data qu'est ce que </a:t>
            </a:r>
            <a:r>
              <a:rPr lang="en-US"/>
              <a:t>c'est</a:t>
            </a:r>
            <a:r>
              <a:rPr lang="en-US"/>
              <a:t> ?</a:t>
            </a:r>
            <a:endParaRPr/>
          </a:p>
        </p:txBody>
      </p:sp>
      <p:grpSp>
        <p:nvGrpSpPr>
          <p:cNvPr id="269" name="Google Shape;269;p26"/>
          <p:cNvGrpSpPr/>
          <p:nvPr/>
        </p:nvGrpSpPr>
        <p:grpSpPr>
          <a:xfrm>
            <a:off x="2627784" y="915566"/>
            <a:ext cx="3781155" cy="2224609"/>
            <a:chOff x="635000" y="1382713"/>
            <a:chExt cx="7869238" cy="4572000"/>
          </a:xfrm>
        </p:grpSpPr>
        <p:sp>
          <p:nvSpPr>
            <p:cNvPr id="270" name="Google Shape;270;p26"/>
            <p:cNvSpPr/>
            <p:nvPr/>
          </p:nvSpPr>
          <p:spPr>
            <a:xfrm>
              <a:off x="811213" y="3267075"/>
              <a:ext cx="7478713" cy="2654300"/>
            </a:xfrm>
            <a:custGeom>
              <a:rect b="b" l="l" r="r" t="t"/>
              <a:pathLst>
                <a:path extrusionOk="0" h="1672" w="4711">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1" name="Google Shape;271;p26"/>
            <p:cNvSpPr/>
            <p:nvPr/>
          </p:nvSpPr>
          <p:spPr>
            <a:xfrm>
              <a:off x="635000" y="2108200"/>
              <a:ext cx="7697788" cy="3846513"/>
            </a:xfrm>
            <a:custGeom>
              <a:rect b="b" l="l" r="r" t="t"/>
              <a:pathLst>
                <a:path extrusionOk="0" h="2423" w="4849">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2" name="Google Shape;272;p26"/>
            <p:cNvSpPr/>
            <p:nvPr/>
          </p:nvSpPr>
          <p:spPr>
            <a:xfrm>
              <a:off x="1595438" y="1790700"/>
              <a:ext cx="6908800" cy="3509963"/>
            </a:xfrm>
            <a:custGeom>
              <a:rect b="b" l="l" r="r" t="t"/>
              <a:pathLst>
                <a:path extrusionOk="0" h="2211" w="4352">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3" name="Google Shape;273;p26"/>
            <p:cNvSpPr/>
            <p:nvPr/>
          </p:nvSpPr>
          <p:spPr>
            <a:xfrm>
              <a:off x="2097088" y="1382713"/>
              <a:ext cx="4552950" cy="1549400"/>
            </a:xfrm>
            <a:custGeom>
              <a:rect b="b" l="l" r="r" t="t"/>
              <a:pathLst>
                <a:path extrusionOk="0" h="976" w="2868">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74" name="Google Shape;274;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27"/>
          <p:cNvSpPr txBox="1"/>
          <p:nvPr>
            <p:ph idx="1" type="body"/>
          </p:nvPr>
        </p:nvSpPr>
        <p:spPr>
          <a:xfrm>
            <a:off x="0" y="123478"/>
            <a:ext cx="9144000" cy="576000"/>
          </a:xfrm>
          <a:prstGeom prst="rect">
            <a:avLst/>
          </a:prstGeom>
          <a:noFill/>
          <a:ln>
            <a:noFill/>
          </a:ln>
        </p:spPr>
        <p:txBody>
          <a:bodyPr anchorCtr="0" anchor="ctr" bIns="45700" lIns="91425" spcFirstLastPara="1" rIns="91425" wrap="square" tIns="45700">
            <a:noAutofit/>
          </a:bodyPr>
          <a:lstStyle/>
          <a:p>
            <a:pPr indent="0" lvl="0" marL="0" rtl="0" algn="ctr">
              <a:spcBef>
                <a:spcPts val="720"/>
              </a:spcBef>
              <a:spcAft>
                <a:spcPts val="0"/>
              </a:spcAft>
              <a:buClr>
                <a:schemeClr val="dk1"/>
              </a:buClr>
              <a:buSzPts val="1100"/>
              <a:buNone/>
            </a:pPr>
            <a:r>
              <a:t/>
            </a:r>
            <a:endParaRPr/>
          </a:p>
          <a:p>
            <a:pPr indent="0" lvl="0" marL="0" rtl="0" algn="ctr">
              <a:spcBef>
                <a:spcPts val="720"/>
              </a:spcBef>
              <a:spcAft>
                <a:spcPts val="0"/>
              </a:spcAft>
              <a:buClr>
                <a:schemeClr val="dk1"/>
              </a:buClr>
              <a:buSzPts val="1100"/>
              <a:buFont typeface="Arial"/>
              <a:buNone/>
            </a:pPr>
            <a:r>
              <a:rPr lang="en-US"/>
              <a:t>L’Open Data</a:t>
            </a:r>
            <a:endParaRPr/>
          </a:p>
          <a:p>
            <a:pPr indent="0" lvl="0" marL="0" rtl="0" algn="ctr">
              <a:spcBef>
                <a:spcPts val="0"/>
              </a:spcBef>
              <a:spcAft>
                <a:spcPts val="0"/>
              </a:spcAft>
              <a:buClr>
                <a:srgbClr val="3F3F3F"/>
              </a:buClr>
              <a:buSzPts val="3600"/>
              <a:buNone/>
            </a:pPr>
            <a:r>
              <a:t/>
            </a:r>
            <a:endParaRPr/>
          </a:p>
        </p:txBody>
      </p:sp>
      <p:sp>
        <p:nvSpPr>
          <p:cNvPr id="280" name="Google Shape;280;p27"/>
          <p:cNvSpPr/>
          <p:nvPr/>
        </p:nvSpPr>
        <p:spPr>
          <a:xfrm>
            <a:off x="6781277" y="1899315"/>
            <a:ext cx="326298" cy="329023"/>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81" name="Google Shape;281;p27"/>
          <p:cNvGrpSpPr/>
          <p:nvPr/>
        </p:nvGrpSpPr>
        <p:grpSpPr>
          <a:xfrm>
            <a:off x="333054" y="1505290"/>
            <a:ext cx="2357100" cy="773924"/>
            <a:chOff x="2551706" y="4432589"/>
            <a:chExt cx="2357100" cy="773924"/>
          </a:xfrm>
        </p:grpSpPr>
        <p:sp>
          <p:nvSpPr>
            <p:cNvPr id="282" name="Google Shape;282;p27"/>
            <p:cNvSpPr txBox="1"/>
            <p:nvPr/>
          </p:nvSpPr>
          <p:spPr>
            <a:xfrm>
              <a:off x="2551706" y="4560313"/>
              <a:ext cx="2357100" cy="6462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200">
                <a:solidFill>
                  <a:srgbClr val="3F3F3F"/>
                </a:solidFill>
                <a:latin typeface="Arial"/>
                <a:ea typeface="Arial"/>
                <a:cs typeface="Arial"/>
                <a:sym typeface="Arial"/>
              </a:endParaRPr>
            </a:p>
          </p:txBody>
        </p:sp>
        <p:sp>
          <p:nvSpPr>
            <p:cNvPr id="283" name="Google Shape;283;p27"/>
            <p:cNvSpPr txBox="1"/>
            <p:nvPr/>
          </p:nvSpPr>
          <p:spPr>
            <a:xfrm>
              <a:off x="2552230" y="4432589"/>
              <a:ext cx="2337000" cy="2769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t/>
              </a:r>
              <a:endParaRPr b="1">
                <a:solidFill>
                  <a:schemeClr val="dk1"/>
                </a:solidFill>
              </a:endParaRPr>
            </a:p>
            <a:p>
              <a:pPr indent="0" lvl="0" marL="0" rtl="0" algn="l">
                <a:lnSpc>
                  <a:spcPct val="150000"/>
                </a:lnSpc>
                <a:spcBef>
                  <a:spcPts val="0"/>
                </a:spcBef>
                <a:spcAft>
                  <a:spcPts val="0"/>
                </a:spcAft>
                <a:buNone/>
              </a:pPr>
              <a:r>
                <a:rPr b="1" lang="en-US">
                  <a:solidFill>
                    <a:schemeClr val="dk1"/>
                  </a:solidFill>
                </a:rPr>
                <a:t>Une donnée numérique</a:t>
              </a:r>
              <a:endParaRPr b="1">
                <a:solidFill>
                  <a:schemeClr val="dk1"/>
                </a:solidFill>
              </a:endParaRPr>
            </a:p>
            <a:p>
              <a:pPr indent="0" lvl="0" marL="0" marR="0" rtl="0" algn="r">
                <a:spcBef>
                  <a:spcPts val="0"/>
                </a:spcBef>
                <a:spcAft>
                  <a:spcPts val="0"/>
                </a:spcAft>
                <a:buNone/>
              </a:pPr>
              <a:r>
                <a:t/>
              </a:r>
              <a:endParaRPr b="1" sz="1200">
                <a:solidFill>
                  <a:srgbClr val="3F3F3F"/>
                </a:solidFill>
              </a:endParaRPr>
            </a:p>
          </p:txBody>
        </p:sp>
      </p:grpSp>
      <p:grpSp>
        <p:nvGrpSpPr>
          <p:cNvPr id="284" name="Google Shape;284;p27"/>
          <p:cNvGrpSpPr/>
          <p:nvPr/>
        </p:nvGrpSpPr>
        <p:grpSpPr>
          <a:xfrm>
            <a:off x="323525" y="3557126"/>
            <a:ext cx="2357100" cy="467900"/>
            <a:chOff x="2551696" y="4475013"/>
            <a:chExt cx="2357100" cy="268800"/>
          </a:xfrm>
        </p:grpSpPr>
        <p:sp>
          <p:nvSpPr>
            <p:cNvPr id="285" name="Google Shape;285;p27"/>
            <p:cNvSpPr txBox="1"/>
            <p:nvPr/>
          </p:nvSpPr>
          <p:spPr>
            <a:xfrm>
              <a:off x="2551696" y="4560312"/>
              <a:ext cx="2357100" cy="148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rgbClr val="3F3F3F"/>
                </a:solidFill>
                <a:latin typeface="Arial"/>
                <a:ea typeface="Arial"/>
                <a:cs typeface="Arial"/>
                <a:sym typeface="Arial"/>
              </a:endParaRPr>
            </a:p>
          </p:txBody>
        </p:sp>
        <p:sp>
          <p:nvSpPr>
            <p:cNvPr id="286" name="Google Shape;286;p27"/>
            <p:cNvSpPr txBox="1"/>
            <p:nvPr/>
          </p:nvSpPr>
          <p:spPr>
            <a:xfrm>
              <a:off x="2551696" y="4475013"/>
              <a:ext cx="2337000" cy="2688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b="1" lang="en-US">
                  <a:solidFill>
                    <a:schemeClr val="dk1"/>
                  </a:solidFill>
                </a:rPr>
                <a:t>D’origine publique ou privée </a:t>
              </a:r>
              <a:endParaRPr b="1">
                <a:solidFill>
                  <a:schemeClr val="dk1"/>
                </a:solidFill>
              </a:endParaRPr>
            </a:p>
            <a:p>
              <a:pPr indent="0" lvl="0" marL="0" rtl="0" algn="l">
                <a:lnSpc>
                  <a:spcPct val="150000"/>
                </a:lnSpc>
                <a:spcBef>
                  <a:spcPts val="0"/>
                </a:spcBef>
                <a:spcAft>
                  <a:spcPts val="0"/>
                </a:spcAft>
                <a:buNone/>
              </a:pPr>
              <a:r>
                <a:rPr lang="en-US">
                  <a:solidFill>
                    <a:schemeClr val="dk1"/>
                  </a:solidFill>
                </a:rPr>
                <a:t>Collectivité, service public, entreprise</a:t>
              </a:r>
              <a:endParaRPr>
                <a:solidFill>
                  <a:schemeClr val="dk1"/>
                </a:solidFill>
              </a:endParaRPr>
            </a:p>
            <a:p>
              <a:pPr indent="0" lvl="0" marL="0" rtl="0" algn="l">
                <a:lnSpc>
                  <a:spcPct val="150000"/>
                </a:lnSpc>
                <a:spcBef>
                  <a:spcPts val="0"/>
                </a:spcBef>
                <a:spcAft>
                  <a:spcPts val="0"/>
                </a:spcAft>
                <a:buNone/>
              </a:pPr>
              <a:r>
                <a:t/>
              </a:r>
              <a:endParaRPr b="1">
                <a:solidFill>
                  <a:schemeClr val="dk1"/>
                </a:solidFill>
              </a:endParaRPr>
            </a:p>
            <a:p>
              <a:pPr indent="0" lvl="0" marL="0" marR="0" rtl="0" algn="r">
                <a:spcBef>
                  <a:spcPts val="0"/>
                </a:spcBef>
                <a:spcAft>
                  <a:spcPts val="0"/>
                </a:spcAft>
                <a:buNone/>
              </a:pPr>
              <a:r>
                <a:t/>
              </a:r>
              <a:endParaRPr b="1" sz="1200">
                <a:solidFill>
                  <a:srgbClr val="3F3F3F"/>
                </a:solidFill>
              </a:endParaRPr>
            </a:p>
          </p:txBody>
        </p:sp>
      </p:grpSp>
      <p:sp>
        <p:nvSpPr>
          <p:cNvPr id="287" name="Google Shape;287;p27"/>
          <p:cNvSpPr txBox="1"/>
          <p:nvPr/>
        </p:nvSpPr>
        <p:spPr>
          <a:xfrm>
            <a:off x="6636025" y="1565912"/>
            <a:ext cx="2337000" cy="5760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b="1" lang="en-US">
                <a:solidFill>
                  <a:schemeClr val="dk1"/>
                </a:solidFill>
              </a:rPr>
              <a:t>Accès et usages libres à tous les usagers</a:t>
            </a:r>
            <a:endParaRPr b="1">
              <a:solidFill>
                <a:schemeClr val="dk1"/>
              </a:solidFill>
            </a:endParaRPr>
          </a:p>
          <a:p>
            <a:pPr indent="0" lvl="0" marL="0" marR="0" rtl="0" algn="l">
              <a:spcBef>
                <a:spcPts val="0"/>
              </a:spcBef>
              <a:spcAft>
                <a:spcPts val="0"/>
              </a:spcAft>
              <a:buNone/>
            </a:pPr>
            <a:r>
              <a:t/>
            </a:r>
            <a:endParaRPr b="1" sz="1200">
              <a:solidFill>
                <a:srgbClr val="3F3F3F"/>
              </a:solidFill>
            </a:endParaRPr>
          </a:p>
        </p:txBody>
      </p:sp>
      <p:grpSp>
        <p:nvGrpSpPr>
          <p:cNvPr id="288" name="Google Shape;288;p27"/>
          <p:cNvGrpSpPr/>
          <p:nvPr/>
        </p:nvGrpSpPr>
        <p:grpSpPr>
          <a:xfrm>
            <a:off x="6453664" y="3504666"/>
            <a:ext cx="2376713" cy="735763"/>
            <a:chOff x="2532086" y="4563945"/>
            <a:chExt cx="2376713" cy="646200"/>
          </a:xfrm>
        </p:grpSpPr>
        <p:sp>
          <p:nvSpPr>
            <p:cNvPr id="289" name="Google Shape;289;p27"/>
            <p:cNvSpPr txBox="1"/>
            <p:nvPr/>
          </p:nvSpPr>
          <p:spPr>
            <a:xfrm>
              <a:off x="2551698" y="4738812"/>
              <a:ext cx="2357100" cy="467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rgbClr val="3F3F3F"/>
                </a:solidFill>
                <a:latin typeface="Arial"/>
                <a:ea typeface="Arial"/>
                <a:cs typeface="Arial"/>
                <a:sym typeface="Arial"/>
              </a:endParaRPr>
            </a:p>
          </p:txBody>
        </p:sp>
        <p:sp>
          <p:nvSpPr>
            <p:cNvPr id="290" name="Google Shape;290;p27"/>
            <p:cNvSpPr txBox="1"/>
            <p:nvPr/>
          </p:nvSpPr>
          <p:spPr>
            <a:xfrm>
              <a:off x="2532086" y="4563945"/>
              <a:ext cx="2337000" cy="6462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b="1" lang="en-US">
                  <a:solidFill>
                    <a:schemeClr val="dk1"/>
                  </a:solidFill>
                </a:rPr>
                <a:t>Sans restriction de copyright</a:t>
              </a:r>
              <a:endParaRPr b="1">
                <a:solidFill>
                  <a:schemeClr val="dk1"/>
                </a:solidFill>
              </a:endParaRPr>
            </a:p>
            <a:p>
              <a:pPr indent="0" lvl="0" marL="0" marR="0" rtl="0" algn="l">
                <a:spcBef>
                  <a:spcPts val="0"/>
                </a:spcBef>
                <a:spcAft>
                  <a:spcPts val="0"/>
                </a:spcAft>
                <a:buNone/>
              </a:pPr>
              <a:r>
                <a:t/>
              </a:r>
              <a:endParaRPr b="1" sz="1200">
                <a:solidFill>
                  <a:srgbClr val="3F3F3F"/>
                </a:solidFill>
              </a:endParaRPr>
            </a:p>
          </p:txBody>
        </p:sp>
      </p:grpSp>
      <p:sp>
        <p:nvSpPr>
          <p:cNvPr id="291" name="Google Shape;291;p27"/>
          <p:cNvSpPr txBox="1"/>
          <p:nvPr/>
        </p:nvSpPr>
        <p:spPr>
          <a:xfrm>
            <a:off x="3572916" y="3504677"/>
            <a:ext cx="2445300" cy="576000"/>
          </a:xfrm>
          <a:prstGeom prst="rect">
            <a:avLst/>
          </a:prstGeom>
          <a:noFill/>
          <a:ln>
            <a:noFill/>
          </a:ln>
        </p:spPr>
        <p:txBody>
          <a:bodyPr anchorCtr="0" anchor="ctr" bIns="45700" lIns="91425" spcFirstLastPara="1" rIns="91425" wrap="square" tIns="45700">
            <a:noAutofit/>
          </a:bodyPr>
          <a:lstStyle/>
          <a:p>
            <a:pPr indent="0" lvl="0" marL="45720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rPr b="1" lang="en-US">
                <a:solidFill>
                  <a:schemeClr val="dk1"/>
                </a:solidFill>
              </a:rPr>
              <a:t>Diffusée de manière structurée</a:t>
            </a:r>
            <a:endParaRPr b="1">
              <a:solidFill>
                <a:schemeClr val="dk1"/>
              </a:solidFill>
            </a:endParaRPr>
          </a:p>
          <a:p>
            <a:pPr indent="0" lvl="0" marL="0" marR="0" rtl="0" algn="ctr">
              <a:spcBef>
                <a:spcPts val="0"/>
              </a:spcBef>
              <a:spcAft>
                <a:spcPts val="0"/>
              </a:spcAft>
              <a:buNone/>
            </a:pPr>
            <a:r>
              <a:t/>
            </a:r>
            <a:endParaRPr b="1" sz="1200">
              <a:solidFill>
                <a:srgbClr val="3F3F3F"/>
              </a:solidFill>
            </a:endParaRPr>
          </a:p>
        </p:txBody>
      </p:sp>
      <p:sp>
        <p:nvSpPr>
          <p:cNvPr id="292" name="Google Shape;292;p27"/>
          <p:cNvSpPr/>
          <p:nvPr/>
        </p:nvSpPr>
        <p:spPr>
          <a:xfrm>
            <a:off x="5151854" y="2574668"/>
            <a:ext cx="291600" cy="272963"/>
          </a:xfrm>
          <a:custGeom>
            <a:rect b="b" l="l" r="r" t="t"/>
            <a:pathLst>
              <a:path extrusionOk="0" h="3032924" w="3239999">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3" name="Google Shape;293;p27"/>
          <p:cNvSpPr/>
          <p:nvPr/>
        </p:nvSpPr>
        <p:spPr>
          <a:xfrm>
            <a:off x="5958064" y="2606162"/>
            <a:ext cx="351062" cy="206504"/>
          </a:xfrm>
          <a:custGeom>
            <a:rect b="b" l="l" r="r" t="t"/>
            <a:pathLst>
              <a:path extrusionOk="0" h="2664566" w="452983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4" name="Google Shape;294;p27"/>
          <p:cNvSpPr/>
          <p:nvPr/>
        </p:nvSpPr>
        <p:spPr>
          <a:xfrm>
            <a:off x="2843808" y="2565415"/>
            <a:ext cx="259200" cy="258442"/>
          </a:xfrm>
          <a:custGeom>
            <a:rect b="b" l="l" r="r" t="t"/>
            <a:pathLst>
              <a:path extrusionOk="0" h="3230531" w="3240000">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5" name="Google Shape;295;p27"/>
          <p:cNvSpPr/>
          <p:nvPr/>
        </p:nvSpPr>
        <p:spPr>
          <a:xfrm>
            <a:off x="3715570" y="2568721"/>
            <a:ext cx="307800" cy="307800"/>
          </a:xfrm>
          <a:custGeom>
            <a:rect b="b" l="l" r="r" t="t"/>
            <a:pathLst>
              <a:path extrusionOk="0" h="3240000" w="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6" name="Google Shape;296;p27"/>
          <p:cNvSpPr/>
          <p:nvPr/>
        </p:nvSpPr>
        <p:spPr>
          <a:xfrm>
            <a:off x="4412226" y="2550369"/>
            <a:ext cx="342819" cy="345683"/>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7" name="Google Shape;297;p27"/>
          <p:cNvCxnSpPr/>
          <p:nvPr/>
        </p:nvCxnSpPr>
        <p:spPr>
          <a:xfrm rot="10800000">
            <a:off x="2710700" y="1674950"/>
            <a:ext cx="605700" cy="357900"/>
          </a:xfrm>
          <a:prstGeom prst="bentConnector3">
            <a:avLst>
              <a:gd fmla="val 50000" name="adj1"/>
            </a:avLst>
          </a:prstGeom>
          <a:noFill/>
          <a:ln cap="flat" cmpd="sng" w="12700">
            <a:solidFill>
              <a:srgbClr val="595959"/>
            </a:solidFill>
            <a:prstDash val="dot"/>
            <a:round/>
            <a:headEnd len="sm" w="sm" type="none"/>
            <a:tailEnd len="med" w="med" type="triangle"/>
          </a:ln>
        </p:spPr>
      </p:cxnSp>
      <p:cxnSp>
        <p:nvCxnSpPr>
          <p:cNvPr id="298" name="Google Shape;298;p27"/>
          <p:cNvCxnSpPr/>
          <p:nvPr/>
        </p:nvCxnSpPr>
        <p:spPr>
          <a:xfrm flipH="1" rot="10800000">
            <a:off x="5834425" y="1691475"/>
            <a:ext cx="801600" cy="433500"/>
          </a:xfrm>
          <a:prstGeom prst="bentConnector3">
            <a:avLst>
              <a:gd fmla="val 50000" name="adj1"/>
            </a:avLst>
          </a:prstGeom>
          <a:noFill/>
          <a:ln cap="flat" cmpd="sng" w="12700">
            <a:solidFill>
              <a:srgbClr val="595959"/>
            </a:solidFill>
            <a:prstDash val="dot"/>
            <a:round/>
            <a:headEnd len="sm" w="sm" type="none"/>
            <a:tailEnd len="med" w="med" type="triangle"/>
          </a:ln>
        </p:spPr>
      </p:cxnSp>
      <p:cxnSp>
        <p:nvCxnSpPr>
          <p:cNvPr id="299" name="Google Shape;299;p27"/>
          <p:cNvCxnSpPr/>
          <p:nvPr/>
        </p:nvCxnSpPr>
        <p:spPr>
          <a:xfrm flipH="1">
            <a:off x="2460789" y="3085050"/>
            <a:ext cx="1105500" cy="467700"/>
          </a:xfrm>
          <a:prstGeom prst="bentConnector3">
            <a:avLst>
              <a:gd fmla="val 40527" name="adj1"/>
            </a:avLst>
          </a:prstGeom>
          <a:noFill/>
          <a:ln cap="flat" cmpd="sng" w="12700">
            <a:solidFill>
              <a:srgbClr val="595959"/>
            </a:solidFill>
            <a:prstDash val="dot"/>
            <a:round/>
            <a:headEnd len="sm" w="sm" type="none"/>
            <a:tailEnd len="med" w="med" type="triangle"/>
          </a:ln>
        </p:spPr>
      </p:cxnSp>
      <p:cxnSp>
        <p:nvCxnSpPr>
          <p:cNvPr id="300" name="Google Shape;300;p27"/>
          <p:cNvCxnSpPr/>
          <p:nvPr/>
        </p:nvCxnSpPr>
        <p:spPr>
          <a:xfrm>
            <a:off x="5443462" y="3116976"/>
            <a:ext cx="1105500" cy="467700"/>
          </a:xfrm>
          <a:prstGeom prst="bentConnector3">
            <a:avLst>
              <a:gd fmla="val 40527" name="adj1"/>
            </a:avLst>
          </a:prstGeom>
          <a:noFill/>
          <a:ln cap="flat" cmpd="sng" w="12700">
            <a:solidFill>
              <a:srgbClr val="595959"/>
            </a:solidFill>
            <a:prstDash val="dot"/>
            <a:round/>
            <a:headEnd len="sm" w="sm" type="none"/>
            <a:tailEnd len="med" w="med" type="triangle"/>
          </a:ln>
        </p:spPr>
      </p:cxnSp>
      <p:cxnSp>
        <p:nvCxnSpPr>
          <p:cNvPr id="301" name="Google Shape;301;p27"/>
          <p:cNvCxnSpPr/>
          <p:nvPr/>
        </p:nvCxnSpPr>
        <p:spPr>
          <a:xfrm flipH="1">
            <a:off x="4583495" y="3020353"/>
            <a:ext cx="300" cy="360000"/>
          </a:xfrm>
          <a:prstGeom prst="straightConnector1">
            <a:avLst/>
          </a:prstGeom>
          <a:noFill/>
          <a:ln cap="flat" cmpd="sng" w="12700">
            <a:solidFill>
              <a:srgbClr val="595959"/>
            </a:solidFill>
            <a:prstDash val="dot"/>
            <a:round/>
            <a:headEnd len="sm" w="sm" type="none"/>
            <a:tailEnd len="med" w="med" type="triangle"/>
          </a:ln>
        </p:spPr>
      </p:cxnSp>
      <p:pic>
        <p:nvPicPr>
          <p:cNvPr id="302" name="Google Shape;302;p27"/>
          <p:cNvPicPr preferRelativeResize="0"/>
          <p:nvPr/>
        </p:nvPicPr>
        <p:blipFill>
          <a:blip r:embed="rId3">
            <a:alphaModFix/>
          </a:blip>
          <a:stretch>
            <a:fillRect/>
          </a:stretch>
        </p:blipFill>
        <p:spPr>
          <a:xfrm>
            <a:off x="2364475" y="2032850"/>
            <a:ext cx="4607275" cy="1102800"/>
          </a:xfrm>
          <a:prstGeom prst="rect">
            <a:avLst/>
          </a:prstGeom>
          <a:noFill/>
          <a:ln>
            <a:noFill/>
          </a:ln>
        </p:spPr>
      </p:pic>
      <p:sp>
        <p:nvSpPr>
          <p:cNvPr id="303" name="Google Shape;303;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28"/>
          <p:cNvSpPr txBox="1"/>
          <p:nvPr>
            <p:ph idx="1" type="body"/>
          </p:nvPr>
        </p:nvSpPr>
        <p:spPr>
          <a:xfrm>
            <a:off x="0" y="195486"/>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3600"/>
              <a:buNone/>
            </a:pPr>
            <a:r>
              <a:rPr lang="en-US"/>
              <a:t>Pourquoi l</a:t>
            </a:r>
            <a:r>
              <a:rPr lang="en-US"/>
              <a:t>’open data ? </a:t>
            </a:r>
            <a:endParaRPr/>
          </a:p>
        </p:txBody>
      </p:sp>
      <p:sp>
        <p:nvSpPr>
          <p:cNvPr id="309" name="Google Shape;309;p28"/>
          <p:cNvSpPr/>
          <p:nvPr/>
        </p:nvSpPr>
        <p:spPr>
          <a:xfrm>
            <a:off x="1020751" y="1044296"/>
            <a:ext cx="1080000" cy="1080000"/>
          </a:xfrm>
          <a:prstGeom prst="diamond">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0" name="Google Shape;310;p28"/>
          <p:cNvSpPr/>
          <p:nvPr/>
        </p:nvSpPr>
        <p:spPr>
          <a:xfrm>
            <a:off x="4031988" y="1044290"/>
            <a:ext cx="1080000" cy="1080000"/>
          </a:xfrm>
          <a:prstGeom prst="diamond">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1" name="Google Shape;311;p28"/>
          <p:cNvSpPr/>
          <p:nvPr/>
        </p:nvSpPr>
        <p:spPr>
          <a:xfrm>
            <a:off x="6606623" y="1031867"/>
            <a:ext cx="1080000" cy="1080000"/>
          </a:xfrm>
          <a:prstGeom prst="diamond">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2" name="Google Shape;312;p28"/>
          <p:cNvSpPr txBox="1"/>
          <p:nvPr/>
        </p:nvSpPr>
        <p:spPr>
          <a:xfrm>
            <a:off x="1129501" y="2080216"/>
            <a:ext cx="862500" cy="646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accent1"/>
                </a:solidFill>
                <a:latin typeface="Arial"/>
                <a:ea typeface="Arial"/>
                <a:cs typeface="Arial"/>
                <a:sym typeface="Arial"/>
              </a:rPr>
              <a:t>01</a:t>
            </a:r>
            <a:endParaRPr b="1" sz="3600">
              <a:solidFill>
                <a:schemeClr val="accent1"/>
              </a:solidFill>
              <a:latin typeface="Arial"/>
              <a:ea typeface="Arial"/>
              <a:cs typeface="Arial"/>
              <a:sym typeface="Arial"/>
            </a:endParaRPr>
          </a:p>
        </p:txBody>
      </p:sp>
      <p:sp>
        <p:nvSpPr>
          <p:cNvPr id="313" name="Google Shape;313;p28"/>
          <p:cNvSpPr txBox="1"/>
          <p:nvPr/>
        </p:nvSpPr>
        <p:spPr>
          <a:xfrm>
            <a:off x="4140750" y="2080235"/>
            <a:ext cx="862500" cy="646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accent3"/>
                </a:solidFill>
                <a:latin typeface="Arial"/>
                <a:ea typeface="Arial"/>
                <a:cs typeface="Arial"/>
                <a:sym typeface="Arial"/>
              </a:rPr>
              <a:t>02</a:t>
            </a:r>
            <a:endParaRPr b="1" sz="3600">
              <a:solidFill>
                <a:schemeClr val="accent3"/>
              </a:solidFill>
              <a:latin typeface="Arial"/>
              <a:ea typeface="Arial"/>
              <a:cs typeface="Arial"/>
              <a:sym typeface="Arial"/>
            </a:endParaRPr>
          </a:p>
        </p:txBody>
      </p:sp>
      <p:sp>
        <p:nvSpPr>
          <p:cNvPr id="314" name="Google Shape;314;p28"/>
          <p:cNvSpPr txBox="1"/>
          <p:nvPr/>
        </p:nvSpPr>
        <p:spPr>
          <a:xfrm>
            <a:off x="6715373" y="2080237"/>
            <a:ext cx="862500" cy="646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accent1"/>
                </a:solidFill>
                <a:latin typeface="Arial"/>
                <a:ea typeface="Arial"/>
                <a:cs typeface="Arial"/>
                <a:sym typeface="Arial"/>
              </a:rPr>
              <a:t>03</a:t>
            </a:r>
            <a:endParaRPr b="1" sz="3600">
              <a:solidFill>
                <a:schemeClr val="accent1"/>
              </a:solidFill>
              <a:latin typeface="Arial"/>
              <a:ea typeface="Arial"/>
              <a:cs typeface="Arial"/>
              <a:sym typeface="Arial"/>
            </a:endParaRPr>
          </a:p>
        </p:txBody>
      </p:sp>
      <p:sp>
        <p:nvSpPr>
          <p:cNvPr id="315" name="Google Shape;315;p28"/>
          <p:cNvSpPr txBox="1"/>
          <p:nvPr/>
        </p:nvSpPr>
        <p:spPr>
          <a:xfrm>
            <a:off x="529351" y="2640304"/>
            <a:ext cx="2062800" cy="468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rPr b="1" lang="en-US" sz="1200">
                <a:solidFill>
                  <a:srgbClr val="3F3F3F"/>
                </a:solidFill>
              </a:rPr>
              <a:t>Permettre une prise de décision plus efficace </a:t>
            </a:r>
            <a:endParaRPr b="1" sz="1200">
              <a:solidFill>
                <a:srgbClr val="3F3F3F"/>
              </a:solidFill>
              <a:latin typeface="Arial"/>
              <a:ea typeface="Arial"/>
              <a:cs typeface="Arial"/>
              <a:sym typeface="Arial"/>
            </a:endParaRPr>
          </a:p>
        </p:txBody>
      </p:sp>
      <p:sp>
        <p:nvSpPr>
          <p:cNvPr id="316" name="Google Shape;316;p28"/>
          <p:cNvSpPr txBox="1"/>
          <p:nvPr/>
        </p:nvSpPr>
        <p:spPr>
          <a:xfrm>
            <a:off x="3692250" y="2731825"/>
            <a:ext cx="1759500" cy="646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en-US" sz="1200">
                <a:solidFill>
                  <a:srgbClr val="3F3F3F"/>
                </a:solidFill>
              </a:rPr>
              <a:t>Favoriser l’innovation dont tout le monde peut bénéficier</a:t>
            </a:r>
            <a:endParaRPr b="1" sz="1200">
              <a:solidFill>
                <a:srgbClr val="3F3F3F"/>
              </a:solidFill>
              <a:latin typeface="Arial"/>
              <a:ea typeface="Arial"/>
              <a:cs typeface="Arial"/>
              <a:sym typeface="Arial"/>
            </a:endParaRPr>
          </a:p>
        </p:txBody>
      </p:sp>
      <p:sp>
        <p:nvSpPr>
          <p:cNvPr id="317" name="Google Shape;317;p28"/>
          <p:cNvSpPr txBox="1"/>
          <p:nvPr/>
        </p:nvSpPr>
        <p:spPr>
          <a:xfrm>
            <a:off x="6138325" y="2726426"/>
            <a:ext cx="2016600" cy="646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rgbClr val="3F3F3F"/>
                </a:solidFill>
              </a:rPr>
              <a:t>Favoriser le changement organisationnel et sectoriel grâce à la transparence</a:t>
            </a:r>
            <a:endParaRPr b="1" sz="1200">
              <a:solidFill>
                <a:srgbClr val="3F3F3F"/>
              </a:solidFill>
              <a:latin typeface="Arial"/>
              <a:ea typeface="Arial"/>
              <a:cs typeface="Arial"/>
              <a:sym typeface="Arial"/>
            </a:endParaRPr>
          </a:p>
        </p:txBody>
      </p:sp>
      <p:sp>
        <p:nvSpPr>
          <p:cNvPr id="318" name="Google Shape;318;p28"/>
          <p:cNvSpPr/>
          <p:nvPr/>
        </p:nvSpPr>
        <p:spPr>
          <a:xfrm>
            <a:off x="1386601" y="1441910"/>
            <a:ext cx="348300" cy="348300"/>
          </a:xfrm>
          <a:custGeom>
            <a:rect b="b" l="l" r="r" t="t"/>
            <a:pathLst>
              <a:path extrusionOk="0" h="3240000" w="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9" name="Google Shape;319;p28"/>
          <p:cNvSpPr/>
          <p:nvPr/>
        </p:nvSpPr>
        <p:spPr>
          <a:xfrm>
            <a:off x="4397850" y="1441904"/>
            <a:ext cx="348300" cy="348300"/>
          </a:xfrm>
          <a:custGeom>
            <a:rect b="b" l="l" r="r" t="t"/>
            <a:pathLst>
              <a:path extrusionOk="0" h="3240000" w="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0" name="Google Shape;320;p28"/>
          <p:cNvSpPr/>
          <p:nvPr/>
        </p:nvSpPr>
        <p:spPr>
          <a:xfrm>
            <a:off x="6972473" y="1441906"/>
            <a:ext cx="348300" cy="348300"/>
          </a:xfrm>
          <a:custGeom>
            <a:rect b="b" l="l" r="r" t="t"/>
            <a:pathLst>
              <a:path extrusionOk="0" h="3240000" w="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1" name="Google Shape;321;p28"/>
          <p:cNvSpPr txBox="1"/>
          <p:nvPr/>
        </p:nvSpPr>
        <p:spPr>
          <a:xfrm>
            <a:off x="452625" y="3680700"/>
            <a:ext cx="8188500" cy="1141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a:t>Le développement de l’open data permet de diminuer le coût d’accès aux données. </a:t>
            </a:r>
            <a:r>
              <a:rPr lang="en-US"/>
              <a:t>De plus cela facilite grandement l’accès et la quantité des données.</a:t>
            </a:r>
            <a:endParaRPr/>
          </a:p>
          <a:p>
            <a:pPr indent="0" lvl="0" marL="0" rtl="0" algn="just">
              <a:spcBef>
                <a:spcPts val="0"/>
              </a:spcBef>
              <a:spcAft>
                <a:spcPts val="0"/>
              </a:spcAft>
              <a:buNone/>
            </a:pPr>
            <a:r>
              <a:rPr lang="en-US"/>
              <a:t>L’open data</a:t>
            </a:r>
            <a:r>
              <a:rPr lang="en-US"/>
              <a:t> permet de favoriser la réalisation de ces 3 objectifs qui améliorerait la production et la qualité de l’agriculture en Afrique. </a:t>
            </a:r>
            <a:endParaRPr/>
          </a:p>
        </p:txBody>
      </p:sp>
      <p:sp>
        <p:nvSpPr>
          <p:cNvPr id="322" name="Google Shape;322;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29"/>
          <p:cNvSpPr txBox="1"/>
          <p:nvPr>
            <p:ph idx="1" type="body"/>
          </p:nvPr>
        </p:nvSpPr>
        <p:spPr>
          <a:xfrm>
            <a:off x="2090050" y="3363850"/>
            <a:ext cx="4768200" cy="1285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600"/>
              <a:buNone/>
            </a:pPr>
            <a:r>
              <a:rPr lang="en-US" sz="3000"/>
              <a:t>Les projets existants</a:t>
            </a:r>
            <a:endParaRPr sz="3000"/>
          </a:p>
          <a:p>
            <a:pPr indent="0" lvl="0" marL="0" rtl="0" algn="ctr">
              <a:spcBef>
                <a:spcPts val="0"/>
              </a:spcBef>
              <a:spcAft>
                <a:spcPts val="0"/>
              </a:spcAft>
              <a:buClr>
                <a:schemeClr val="lt1"/>
              </a:buClr>
              <a:buSzPts val="3600"/>
              <a:buNone/>
            </a:pPr>
            <a:r>
              <a:rPr lang="en-US" sz="3000"/>
              <a:t>  </a:t>
            </a:r>
            <a:endParaRPr sz="3000"/>
          </a:p>
        </p:txBody>
      </p:sp>
      <p:grpSp>
        <p:nvGrpSpPr>
          <p:cNvPr id="328" name="Google Shape;328;p29"/>
          <p:cNvGrpSpPr/>
          <p:nvPr/>
        </p:nvGrpSpPr>
        <p:grpSpPr>
          <a:xfrm>
            <a:off x="2763510" y="591279"/>
            <a:ext cx="3781169" cy="2224735"/>
            <a:chOff x="635000" y="1382713"/>
            <a:chExt cx="7869238" cy="4572000"/>
          </a:xfrm>
        </p:grpSpPr>
        <p:sp>
          <p:nvSpPr>
            <p:cNvPr id="329" name="Google Shape;329;p29"/>
            <p:cNvSpPr/>
            <p:nvPr/>
          </p:nvSpPr>
          <p:spPr>
            <a:xfrm>
              <a:off x="811213" y="3267075"/>
              <a:ext cx="7478713" cy="2654300"/>
            </a:xfrm>
            <a:custGeom>
              <a:rect b="b" l="l" r="r" t="t"/>
              <a:pathLst>
                <a:path extrusionOk="0" h="1672" w="4711">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Arial"/>
                <a:ea typeface="Arial"/>
                <a:cs typeface="Arial"/>
                <a:sym typeface="Arial"/>
              </a:endParaRPr>
            </a:p>
          </p:txBody>
        </p:sp>
        <p:sp>
          <p:nvSpPr>
            <p:cNvPr id="330" name="Google Shape;330;p29"/>
            <p:cNvSpPr/>
            <p:nvPr/>
          </p:nvSpPr>
          <p:spPr>
            <a:xfrm>
              <a:off x="635000" y="2108200"/>
              <a:ext cx="7697788" cy="3846513"/>
            </a:xfrm>
            <a:custGeom>
              <a:rect b="b" l="l" r="r" t="t"/>
              <a:pathLst>
                <a:path extrusionOk="0" h="2423" w="4849">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Arial"/>
                <a:ea typeface="Arial"/>
                <a:cs typeface="Arial"/>
                <a:sym typeface="Arial"/>
              </a:endParaRPr>
            </a:p>
          </p:txBody>
        </p:sp>
        <p:sp>
          <p:nvSpPr>
            <p:cNvPr id="331" name="Google Shape;331;p29"/>
            <p:cNvSpPr/>
            <p:nvPr/>
          </p:nvSpPr>
          <p:spPr>
            <a:xfrm>
              <a:off x="1595438" y="1790700"/>
              <a:ext cx="6908800" cy="3509963"/>
            </a:xfrm>
            <a:custGeom>
              <a:rect b="b" l="l" r="r" t="t"/>
              <a:pathLst>
                <a:path extrusionOk="0" h="2211" w="4352">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Arial"/>
                <a:ea typeface="Arial"/>
                <a:cs typeface="Arial"/>
                <a:sym typeface="Arial"/>
              </a:endParaRPr>
            </a:p>
          </p:txBody>
        </p:sp>
        <p:sp>
          <p:nvSpPr>
            <p:cNvPr id="332" name="Google Shape;332;p29"/>
            <p:cNvSpPr/>
            <p:nvPr/>
          </p:nvSpPr>
          <p:spPr>
            <a:xfrm>
              <a:off x="2097088" y="1382713"/>
              <a:ext cx="4552950" cy="1549400"/>
            </a:xfrm>
            <a:custGeom>
              <a:rect b="b" l="l" r="r" t="t"/>
              <a:pathLst>
                <a:path extrusionOk="0" h="976" w="2868">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Arial"/>
                <a:ea typeface="Arial"/>
                <a:cs typeface="Arial"/>
                <a:sym typeface="Arial"/>
              </a:endParaRPr>
            </a:p>
          </p:txBody>
        </p:sp>
      </p:grpSp>
      <p:sp>
        <p:nvSpPr>
          <p:cNvPr id="333" name="Google Shape;333;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ver and End Slide Master">
  <a:themeElements>
    <a:clrScheme name="ALLPPT-COLOR-A31">
      <a:dk1>
        <a:srgbClr val="000000"/>
      </a:dk1>
      <a:lt1>
        <a:srgbClr val="FFFFFF"/>
      </a:lt1>
      <a:dk2>
        <a:srgbClr val="1F497D"/>
      </a:dk2>
      <a:lt2>
        <a:srgbClr val="EEECE1"/>
      </a:lt2>
      <a:accent1>
        <a:srgbClr val="649941"/>
      </a:accent1>
      <a:accent2>
        <a:srgbClr val="A4D144"/>
      </a:accent2>
      <a:accent3>
        <a:srgbClr val="649941"/>
      </a:accent3>
      <a:accent4>
        <a:srgbClr val="A4D144"/>
      </a:accent4>
      <a:accent5>
        <a:srgbClr val="649941"/>
      </a:accent5>
      <a:accent6>
        <a:srgbClr val="A4D144"/>
      </a:accent6>
      <a:hlink>
        <a:srgbClr val="76923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ents Slide Master">
  <a:themeElements>
    <a:clrScheme name="ALLPPT-COLOR-A31">
      <a:dk1>
        <a:srgbClr val="000000"/>
      </a:dk1>
      <a:lt1>
        <a:srgbClr val="FFFFFF"/>
      </a:lt1>
      <a:dk2>
        <a:srgbClr val="1F497D"/>
      </a:dk2>
      <a:lt2>
        <a:srgbClr val="EEECE1"/>
      </a:lt2>
      <a:accent1>
        <a:srgbClr val="649941"/>
      </a:accent1>
      <a:accent2>
        <a:srgbClr val="A4D144"/>
      </a:accent2>
      <a:accent3>
        <a:srgbClr val="649941"/>
      </a:accent3>
      <a:accent4>
        <a:srgbClr val="A4D144"/>
      </a:accent4>
      <a:accent5>
        <a:srgbClr val="649941"/>
      </a:accent5>
      <a:accent6>
        <a:srgbClr val="A4D144"/>
      </a:accent6>
      <a:hlink>
        <a:srgbClr val="76923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